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3"/>
  </p:notesMasterIdLst>
  <p:handoutMasterIdLst>
    <p:handoutMasterId r:id="rId54"/>
  </p:handoutMasterIdLst>
  <p:sldIdLst>
    <p:sldId id="256" r:id="rId2"/>
    <p:sldId id="261" r:id="rId3"/>
    <p:sldId id="269" r:id="rId4"/>
    <p:sldId id="270" r:id="rId5"/>
    <p:sldId id="271" r:id="rId6"/>
    <p:sldId id="262" r:id="rId7"/>
    <p:sldId id="289" r:id="rId8"/>
    <p:sldId id="273" r:id="rId9"/>
    <p:sldId id="275" r:id="rId10"/>
    <p:sldId id="274" r:id="rId11"/>
    <p:sldId id="276" r:id="rId12"/>
    <p:sldId id="277" r:id="rId13"/>
    <p:sldId id="298" r:id="rId14"/>
    <p:sldId id="278" r:id="rId15"/>
    <p:sldId id="300" r:id="rId16"/>
    <p:sldId id="302" r:id="rId17"/>
    <p:sldId id="305" r:id="rId18"/>
    <p:sldId id="306" r:id="rId19"/>
    <p:sldId id="307" r:id="rId20"/>
    <p:sldId id="304" r:id="rId21"/>
    <p:sldId id="308" r:id="rId22"/>
    <p:sldId id="310" r:id="rId23"/>
    <p:sldId id="311" r:id="rId24"/>
    <p:sldId id="313" r:id="rId25"/>
    <p:sldId id="316" r:id="rId26"/>
    <p:sldId id="315" r:id="rId27"/>
    <p:sldId id="317" r:id="rId28"/>
    <p:sldId id="318" r:id="rId29"/>
    <p:sldId id="319" r:id="rId30"/>
    <p:sldId id="320" r:id="rId31"/>
    <p:sldId id="321" r:id="rId32"/>
    <p:sldId id="322" r:id="rId33"/>
    <p:sldId id="323" r:id="rId34"/>
    <p:sldId id="263" r:id="rId35"/>
    <p:sldId id="265" r:id="rId36"/>
    <p:sldId id="257" r:id="rId37"/>
    <p:sldId id="266" r:id="rId38"/>
    <p:sldId id="267" r:id="rId39"/>
    <p:sldId id="268" r:id="rId40"/>
    <p:sldId id="259" r:id="rId41"/>
    <p:sldId id="279" r:id="rId42"/>
    <p:sldId id="283" r:id="rId43"/>
    <p:sldId id="280" r:id="rId44"/>
    <p:sldId id="282" r:id="rId45"/>
    <p:sldId id="281" r:id="rId46"/>
    <p:sldId id="285" r:id="rId47"/>
    <p:sldId id="284" r:id="rId48"/>
    <p:sldId id="287" r:id="rId49"/>
    <p:sldId id="286" r:id="rId50"/>
    <p:sldId id="290" r:id="rId51"/>
    <p:sldId id="297" r:id="rId5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4C0DC9"/>
    <a:srgbClr val="D60093"/>
    <a:srgbClr val="35249C"/>
    <a:srgbClr val="FF0066"/>
    <a:srgbClr val="006600"/>
    <a:srgbClr val="82E949"/>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C6E3A8-A561-4FDA-A3C7-375C9060E3A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N"/>
        </a:p>
      </dgm:t>
    </dgm:pt>
    <dgm:pt modelId="{B54F58EC-99C9-41C2-BA24-C02D444BD1F0}">
      <dgm:prSet phldrT="[Text]" custT="1"/>
      <dgm:spPr/>
      <dgm:t>
        <a:bodyPr/>
        <a:lstStyle/>
        <a:p>
          <a:r>
            <a:rPr lang="en-US" sz="3600" b="1" dirty="0" smtClean="0">
              <a:solidFill>
                <a:schemeClr val="tx2">
                  <a:lumMod val="75000"/>
                </a:schemeClr>
              </a:solidFill>
            </a:rPr>
            <a:t>Rational numbers</a:t>
          </a:r>
          <a:endParaRPr lang="en-IN" sz="3600" b="1" dirty="0">
            <a:solidFill>
              <a:schemeClr val="tx2">
                <a:lumMod val="75000"/>
              </a:schemeClr>
            </a:solidFill>
          </a:endParaRPr>
        </a:p>
      </dgm:t>
    </dgm:pt>
    <dgm:pt modelId="{4F779BCC-03A9-4A1D-A5B8-F06DA3880316}" type="parTrans" cxnId="{A12D4F21-CF4B-4247-9245-8D4417587113}">
      <dgm:prSet/>
      <dgm:spPr/>
      <dgm:t>
        <a:bodyPr/>
        <a:lstStyle/>
        <a:p>
          <a:endParaRPr lang="en-IN"/>
        </a:p>
      </dgm:t>
    </dgm:pt>
    <dgm:pt modelId="{1B0925EC-4316-4ADE-9ED5-E7D5B61E3976}" type="sibTrans" cxnId="{A12D4F21-CF4B-4247-9245-8D4417587113}">
      <dgm:prSet/>
      <dgm:spPr/>
      <dgm:t>
        <a:bodyPr/>
        <a:lstStyle/>
        <a:p>
          <a:endParaRPr lang="en-IN"/>
        </a:p>
      </dgm:t>
    </dgm:pt>
    <dgm:pt modelId="{006A7262-A39A-43FB-8441-6490A00362F4}">
      <dgm:prSet phldrT="[Text]"/>
      <dgm:spPr/>
      <dgm:t>
        <a:bodyPr/>
        <a:lstStyle/>
        <a:p>
          <a:r>
            <a:rPr lang="en-US" b="1" dirty="0" smtClean="0">
              <a:solidFill>
                <a:schemeClr val="bg2"/>
              </a:solidFill>
            </a:rPr>
            <a:t>Non-terminating</a:t>
          </a:r>
          <a:endParaRPr lang="en-IN" b="1" dirty="0">
            <a:solidFill>
              <a:schemeClr val="bg2"/>
            </a:solidFill>
          </a:endParaRPr>
        </a:p>
      </dgm:t>
    </dgm:pt>
    <dgm:pt modelId="{D06636CA-CDD9-44B6-BAB2-5ECBA14C6578}" type="parTrans" cxnId="{492D3F20-83CE-4171-9DFE-F2FE54E78969}">
      <dgm:prSet/>
      <dgm:spPr/>
      <dgm:t>
        <a:bodyPr/>
        <a:lstStyle/>
        <a:p>
          <a:endParaRPr lang="en-IN"/>
        </a:p>
      </dgm:t>
    </dgm:pt>
    <dgm:pt modelId="{4934567A-9155-4071-BF8A-DB84B1B11C2C}" type="sibTrans" cxnId="{492D3F20-83CE-4171-9DFE-F2FE54E78969}">
      <dgm:prSet/>
      <dgm:spPr/>
      <dgm:t>
        <a:bodyPr/>
        <a:lstStyle/>
        <a:p>
          <a:endParaRPr lang="en-IN"/>
        </a:p>
      </dgm:t>
    </dgm:pt>
    <dgm:pt modelId="{C6903AB2-4931-4D58-AE25-C51374239CEF}">
      <dgm:prSet phldrT="[Text]"/>
      <dgm:spPr/>
      <dgm:t>
        <a:bodyPr/>
        <a:lstStyle/>
        <a:p>
          <a:r>
            <a:rPr lang="en-US" b="1" dirty="0" smtClean="0">
              <a:solidFill>
                <a:schemeClr val="bg2"/>
              </a:solidFill>
            </a:rPr>
            <a:t>Repeating</a:t>
          </a:r>
          <a:endParaRPr lang="en-IN" b="1" dirty="0">
            <a:solidFill>
              <a:schemeClr val="bg2"/>
            </a:solidFill>
          </a:endParaRPr>
        </a:p>
      </dgm:t>
    </dgm:pt>
    <dgm:pt modelId="{71FFDF92-DEAB-4044-9FA0-EAAADC2AB46F}" type="parTrans" cxnId="{049E2928-ABCD-49C1-9EFE-FB2783111B45}">
      <dgm:prSet/>
      <dgm:spPr/>
      <dgm:t>
        <a:bodyPr/>
        <a:lstStyle/>
        <a:p>
          <a:endParaRPr lang="en-IN"/>
        </a:p>
      </dgm:t>
    </dgm:pt>
    <dgm:pt modelId="{7C452D22-4776-4070-9317-34AF3F484418}" type="sibTrans" cxnId="{049E2928-ABCD-49C1-9EFE-FB2783111B45}">
      <dgm:prSet/>
      <dgm:spPr/>
      <dgm:t>
        <a:bodyPr/>
        <a:lstStyle/>
        <a:p>
          <a:endParaRPr lang="en-IN"/>
        </a:p>
      </dgm:t>
    </dgm:pt>
    <dgm:pt modelId="{9A95FEEA-8173-41C1-A0A8-D79754445C9F}">
      <dgm:prSet phldrT="[Text]"/>
      <dgm:spPr/>
      <dgm:t>
        <a:bodyPr/>
        <a:lstStyle/>
        <a:p>
          <a:r>
            <a:rPr lang="en-US" b="1" dirty="0" smtClean="0">
              <a:solidFill>
                <a:schemeClr val="bg2"/>
              </a:solidFill>
            </a:rPr>
            <a:t>Non- repeating</a:t>
          </a:r>
          <a:endParaRPr lang="en-IN" b="1" dirty="0">
            <a:solidFill>
              <a:schemeClr val="bg2"/>
            </a:solidFill>
          </a:endParaRPr>
        </a:p>
      </dgm:t>
    </dgm:pt>
    <dgm:pt modelId="{DF009ACA-0787-4025-A69E-C406838FF320}" type="parTrans" cxnId="{B54E03CC-5FF3-4FDB-9851-8A0F20FCC6EB}">
      <dgm:prSet/>
      <dgm:spPr/>
      <dgm:t>
        <a:bodyPr/>
        <a:lstStyle/>
        <a:p>
          <a:endParaRPr lang="en-IN"/>
        </a:p>
      </dgm:t>
    </dgm:pt>
    <dgm:pt modelId="{26A0B5B9-323D-4617-B970-407F9A76BB84}" type="sibTrans" cxnId="{B54E03CC-5FF3-4FDB-9851-8A0F20FCC6EB}">
      <dgm:prSet/>
      <dgm:spPr/>
      <dgm:t>
        <a:bodyPr/>
        <a:lstStyle/>
        <a:p>
          <a:endParaRPr lang="en-IN"/>
        </a:p>
      </dgm:t>
    </dgm:pt>
    <dgm:pt modelId="{067B46A2-D97C-4E70-B11A-65BD2DE3DDB1}">
      <dgm:prSet phldrT="[Text]"/>
      <dgm:spPr/>
      <dgm:t>
        <a:bodyPr/>
        <a:lstStyle/>
        <a:p>
          <a:r>
            <a:rPr lang="en-US" b="1" dirty="0" smtClean="0">
              <a:solidFill>
                <a:schemeClr val="bg2"/>
              </a:solidFill>
            </a:rPr>
            <a:t>Terminating</a:t>
          </a:r>
          <a:endParaRPr lang="en-IN" b="1" dirty="0">
            <a:solidFill>
              <a:schemeClr val="bg2"/>
            </a:solidFill>
          </a:endParaRPr>
        </a:p>
      </dgm:t>
    </dgm:pt>
    <dgm:pt modelId="{35D281C4-2C4A-416F-ADE2-F79330863BEB}" type="parTrans" cxnId="{ED9139DF-8E7C-4A42-B9AE-CD20573586E0}">
      <dgm:prSet/>
      <dgm:spPr/>
      <dgm:t>
        <a:bodyPr/>
        <a:lstStyle/>
        <a:p>
          <a:endParaRPr lang="en-IN"/>
        </a:p>
      </dgm:t>
    </dgm:pt>
    <dgm:pt modelId="{D98730A5-146C-4261-935C-FD70259D21DC}" type="sibTrans" cxnId="{ED9139DF-8E7C-4A42-B9AE-CD20573586E0}">
      <dgm:prSet/>
      <dgm:spPr/>
      <dgm:t>
        <a:bodyPr/>
        <a:lstStyle/>
        <a:p>
          <a:endParaRPr lang="en-IN"/>
        </a:p>
      </dgm:t>
    </dgm:pt>
    <dgm:pt modelId="{B81172DA-AA72-453F-A273-EC1D7E297E0B}" type="pres">
      <dgm:prSet presAssocID="{3CC6E3A8-A561-4FDA-A3C7-375C9060E3A4}" presName="hierChild1" presStyleCnt="0">
        <dgm:presLayoutVars>
          <dgm:chPref val="1"/>
          <dgm:dir/>
          <dgm:animOne val="branch"/>
          <dgm:animLvl val="lvl"/>
          <dgm:resizeHandles/>
        </dgm:presLayoutVars>
      </dgm:prSet>
      <dgm:spPr/>
      <dgm:t>
        <a:bodyPr/>
        <a:lstStyle/>
        <a:p>
          <a:endParaRPr lang="en-IN"/>
        </a:p>
      </dgm:t>
    </dgm:pt>
    <dgm:pt modelId="{12E148F4-174C-43A0-B985-FED9E7E38DDC}" type="pres">
      <dgm:prSet presAssocID="{B54F58EC-99C9-41C2-BA24-C02D444BD1F0}" presName="hierRoot1" presStyleCnt="0"/>
      <dgm:spPr/>
    </dgm:pt>
    <dgm:pt modelId="{E3088C0D-C8F7-4946-9013-3B8B779D7573}" type="pres">
      <dgm:prSet presAssocID="{B54F58EC-99C9-41C2-BA24-C02D444BD1F0}" presName="composite" presStyleCnt="0"/>
      <dgm:spPr/>
    </dgm:pt>
    <dgm:pt modelId="{83414801-2367-4A3F-904F-F2C577A72589}" type="pres">
      <dgm:prSet presAssocID="{B54F58EC-99C9-41C2-BA24-C02D444BD1F0}" presName="background" presStyleLbl="node0" presStyleIdx="0" presStyleCnt="1"/>
      <dgm:spPr/>
    </dgm:pt>
    <dgm:pt modelId="{B7AF50C8-434B-4198-97B0-93AFCB29AFD2}" type="pres">
      <dgm:prSet presAssocID="{B54F58EC-99C9-41C2-BA24-C02D444BD1F0}" presName="text" presStyleLbl="fgAcc0" presStyleIdx="0" presStyleCnt="1" custScaleX="310687" custLinFactNeighborX="2029" custLinFactNeighborY="2467">
        <dgm:presLayoutVars>
          <dgm:chPref val="3"/>
        </dgm:presLayoutVars>
      </dgm:prSet>
      <dgm:spPr/>
      <dgm:t>
        <a:bodyPr/>
        <a:lstStyle/>
        <a:p>
          <a:endParaRPr lang="en-IN"/>
        </a:p>
      </dgm:t>
    </dgm:pt>
    <dgm:pt modelId="{38BB2A58-41A7-4752-B683-EB18AEC0E834}" type="pres">
      <dgm:prSet presAssocID="{B54F58EC-99C9-41C2-BA24-C02D444BD1F0}" presName="hierChild2" presStyleCnt="0"/>
      <dgm:spPr/>
    </dgm:pt>
    <dgm:pt modelId="{378FCBF1-0AB3-4B4F-B62C-1CE7B8E9659E}" type="pres">
      <dgm:prSet presAssocID="{D06636CA-CDD9-44B6-BAB2-5ECBA14C6578}" presName="Name10" presStyleLbl="parChTrans1D2" presStyleIdx="0" presStyleCnt="2"/>
      <dgm:spPr/>
      <dgm:t>
        <a:bodyPr/>
        <a:lstStyle/>
        <a:p>
          <a:endParaRPr lang="en-IN"/>
        </a:p>
      </dgm:t>
    </dgm:pt>
    <dgm:pt modelId="{2E553840-6C43-4BE9-AD59-F71B8F1F037B}" type="pres">
      <dgm:prSet presAssocID="{006A7262-A39A-43FB-8441-6490A00362F4}" presName="hierRoot2" presStyleCnt="0"/>
      <dgm:spPr/>
    </dgm:pt>
    <dgm:pt modelId="{DE881B6B-49BE-4C11-9A1D-91BCBD52442D}" type="pres">
      <dgm:prSet presAssocID="{006A7262-A39A-43FB-8441-6490A00362F4}" presName="composite2" presStyleCnt="0"/>
      <dgm:spPr/>
    </dgm:pt>
    <dgm:pt modelId="{1D62258A-12AF-49CF-9C75-5BC8C46BE23A}" type="pres">
      <dgm:prSet presAssocID="{006A7262-A39A-43FB-8441-6490A00362F4}" presName="background2" presStyleLbl="node2" presStyleIdx="0" presStyleCnt="2"/>
      <dgm:spPr/>
    </dgm:pt>
    <dgm:pt modelId="{9B3ACA9A-4BC0-4590-B96D-0507ECDBDB26}" type="pres">
      <dgm:prSet presAssocID="{006A7262-A39A-43FB-8441-6490A00362F4}" presName="text2" presStyleLbl="fgAcc2" presStyleIdx="0" presStyleCnt="2">
        <dgm:presLayoutVars>
          <dgm:chPref val="3"/>
        </dgm:presLayoutVars>
      </dgm:prSet>
      <dgm:spPr/>
      <dgm:t>
        <a:bodyPr/>
        <a:lstStyle/>
        <a:p>
          <a:endParaRPr lang="en-IN"/>
        </a:p>
      </dgm:t>
    </dgm:pt>
    <dgm:pt modelId="{85299A36-7F27-4631-99A6-61D56434D2CA}" type="pres">
      <dgm:prSet presAssocID="{006A7262-A39A-43FB-8441-6490A00362F4}" presName="hierChild3" presStyleCnt="0"/>
      <dgm:spPr/>
    </dgm:pt>
    <dgm:pt modelId="{AB11F900-DCCC-4006-B318-5B3D86DBE949}" type="pres">
      <dgm:prSet presAssocID="{71FFDF92-DEAB-4044-9FA0-EAAADC2AB46F}" presName="Name17" presStyleLbl="parChTrans1D3" presStyleIdx="0" presStyleCnt="2"/>
      <dgm:spPr/>
      <dgm:t>
        <a:bodyPr/>
        <a:lstStyle/>
        <a:p>
          <a:endParaRPr lang="en-IN"/>
        </a:p>
      </dgm:t>
    </dgm:pt>
    <dgm:pt modelId="{7F8A0972-9BA7-4480-8A20-2791F3FF47BA}" type="pres">
      <dgm:prSet presAssocID="{C6903AB2-4931-4D58-AE25-C51374239CEF}" presName="hierRoot3" presStyleCnt="0"/>
      <dgm:spPr/>
    </dgm:pt>
    <dgm:pt modelId="{1BCA7703-3A08-40BC-A087-637283374635}" type="pres">
      <dgm:prSet presAssocID="{C6903AB2-4931-4D58-AE25-C51374239CEF}" presName="composite3" presStyleCnt="0"/>
      <dgm:spPr/>
    </dgm:pt>
    <dgm:pt modelId="{8FD0BD6E-62BB-4EA6-8884-2F0FAF1E172C}" type="pres">
      <dgm:prSet presAssocID="{C6903AB2-4931-4D58-AE25-C51374239CEF}" presName="background3" presStyleLbl="node3" presStyleIdx="0" presStyleCnt="2"/>
      <dgm:spPr/>
    </dgm:pt>
    <dgm:pt modelId="{CF1ACD15-5AE9-49AD-85F0-DAB30FF3D34E}" type="pres">
      <dgm:prSet presAssocID="{C6903AB2-4931-4D58-AE25-C51374239CEF}" presName="text3" presStyleLbl="fgAcc3" presStyleIdx="0" presStyleCnt="2">
        <dgm:presLayoutVars>
          <dgm:chPref val="3"/>
        </dgm:presLayoutVars>
      </dgm:prSet>
      <dgm:spPr/>
      <dgm:t>
        <a:bodyPr/>
        <a:lstStyle/>
        <a:p>
          <a:endParaRPr lang="en-IN"/>
        </a:p>
      </dgm:t>
    </dgm:pt>
    <dgm:pt modelId="{01F8475A-102A-47FE-BF82-C3ABB24E2863}" type="pres">
      <dgm:prSet presAssocID="{C6903AB2-4931-4D58-AE25-C51374239CEF}" presName="hierChild4" presStyleCnt="0"/>
      <dgm:spPr/>
    </dgm:pt>
    <dgm:pt modelId="{B5B02A82-80EC-4B2A-AF59-C415575F54D1}" type="pres">
      <dgm:prSet presAssocID="{DF009ACA-0787-4025-A69E-C406838FF320}" presName="Name17" presStyleLbl="parChTrans1D3" presStyleIdx="1" presStyleCnt="2"/>
      <dgm:spPr/>
      <dgm:t>
        <a:bodyPr/>
        <a:lstStyle/>
        <a:p>
          <a:endParaRPr lang="en-IN"/>
        </a:p>
      </dgm:t>
    </dgm:pt>
    <dgm:pt modelId="{44601C98-494B-467B-9ECE-68FC308CA5F2}" type="pres">
      <dgm:prSet presAssocID="{9A95FEEA-8173-41C1-A0A8-D79754445C9F}" presName="hierRoot3" presStyleCnt="0"/>
      <dgm:spPr/>
    </dgm:pt>
    <dgm:pt modelId="{201E94BF-DB33-4934-B37A-9DA64F8D5D1C}" type="pres">
      <dgm:prSet presAssocID="{9A95FEEA-8173-41C1-A0A8-D79754445C9F}" presName="composite3" presStyleCnt="0"/>
      <dgm:spPr/>
    </dgm:pt>
    <dgm:pt modelId="{CAAFDBD4-283E-40E7-9BF6-8762A00A811A}" type="pres">
      <dgm:prSet presAssocID="{9A95FEEA-8173-41C1-A0A8-D79754445C9F}" presName="background3" presStyleLbl="node3" presStyleIdx="1" presStyleCnt="2"/>
      <dgm:spPr/>
    </dgm:pt>
    <dgm:pt modelId="{B5680B81-680E-472D-A750-4BFAF68458B4}" type="pres">
      <dgm:prSet presAssocID="{9A95FEEA-8173-41C1-A0A8-D79754445C9F}" presName="text3" presStyleLbl="fgAcc3" presStyleIdx="1" presStyleCnt="2">
        <dgm:presLayoutVars>
          <dgm:chPref val="3"/>
        </dgm:presLayoutVars>
      </dgm:prSet>
      <dgm:spPr/>
      <dgm:t>
        <a:bodyPr/>
        <a:lstStyle/>
        <a:p>
          <a:endParaRPr lang="en-IN"/>
        </a:p>
      </dgm:t>
    </dgm:pt>
    <dgm:pt modelId="{4BBC2464-A086-4858-B5BA-C06E08441577}" type="pres">
      <dgm:prSet presAssocID="{9A95FEEA-8173-41C1-A0A8-D79754445C9F}" presName="hierChild4" presStyleCnt="0"/>
      <dgm:spPr/>
    </dgm:pt>
    <dgm:pt modelId="{0A2CFBA3-E3FB-498E-9550-33E565B99B8B}" type="pres">
      <dgm:prSet presAssocID="{35D281C4-2C4A-416F-ADE2-F79330863BEB}" presName="Name10" presStyleLbl="parChTrans1D2" presStyleIdx="1" presStyleCnt="2"/>
      <dgm:spPr/>
      <dgm:t>
        <a:bodyPr/>
        <a:lstStyle/>
        <a:p>
          <a:endParaRPr lang="en-IN"/>
        </a:p>
      </dgm:t>
    </dgm:pt>
    <dgm:pt modelId="{5C5644B5-B4E7-4ED3-9164-B41CA5A3F6DD}" type="pres">
      <dgm:prSet presAssocID="{067B46A2-D97C-4E70-B11A-65BD2DE3DDB1}" presName="hierRoot2" presStyleCnt="0"/>
      <dgm:spPr/>
    </dgm:pt>
    <dgm:pt modelId="{32D3E3B5-0A0C-48B4-9FF7-42D80BB78949}" type="pres">
      <dgm:prSet presAssocID="{067B46A2-D97C-4E70-B11A-65BD2DE3DDB1}" presName="composite2" presStyleCnt="0"/>
      <dgm:spPr/>
    </dgm:pt>
    <dgm:pt modelId="{52275E23-D357-434F-A632-6D86F7A4705E}" type="pres">
      <dgm:prSet presAssocID="{067B46A2-D97C-4E70-B11A-65BD2DE3DDB1}" presName="background2" presStyleLbl="node2" presStyleIdx="1" presStyleCnt="2"/>
      <dgm:spPr/>
    </dgm:pt>
    <dgm:pt modelId="{281C55E6-F30C-4D98-8E5B-5B08CF2BDE8E}" type="pres">
      <dgm:prSet presAssocID="{067B46A2-D97C-4E70-B11A-65BD2DE3DDB1}" presName="text2" presStyleLbl="fgAcc2" presStyleIdx="1" presStyleCnt="2">
        <dgm:presLayoutVars>
          <dgm:chPref val="3"/>
        </dgm:presLayoutVars>
      </dgm:prSet>
      <dgm:spPr/>
      <dgm:t>
        <a:bodyPr/>
        <a:lstStyle/>
        <a:p>
          <a:endParaRPr lang="en-IN"/>
        </a:p>
      </dgm:t>
    </dgm:pt>
    <dgm:pt modelId="{2CEFDCDA-A6B0-4472-AA80-AFBBB80987E0}" type="pres">
      <dgm:prSet presAssocID="{067B46A2-D97C-4E70-B11A-65BD2DE3DDB1}" presName="hierChild3" presStyleCnt="0"/>
      <dgm:spPr/>
    </dgm:pt>
  </dgm:ptLst>
  <dgm:cxnLst>
    <dgm:cxn modelId="{6A7D1FD7-34EF-4070-B6E2-BFB64320E919}" type="presOf" srcId="{067B46A2-D97C-4E70-B11A-65BD2DE3DDB1}" destId="{281C55E6-F30C-4D98-8E5B-5B08CF2BDE8E}" srcOrd="0" destOrd="0" presId="urn:microsoft.com/office/officeart/2005/8/layout/hierarchy1"/>
    <dgm:cxn modelId="{4FD71948-5315-499F-B785-5B262A75A312}" type="presOf" srcId="{71FFDF92-DEAB-4044-9FA0-EAAADC2AB46F}" destId="{AB11F900-DCCC-4006-B318-5B3D86DBE949}" srcOrd="0" destOrd="0" presId="urn:microsoft.com/office/officeart/2005/8/layout/hierarchy1"/>
    <dgm:cxn modelId="{F73CEA87-6089-4299-A3C0-DE95ACD78831}" type="presOf" srcId="{35D281C4-2C4A-416F-ADE2-F79330863BEB}" destId="{0A2CFBA3-E3FB-498E-9550-33E565B99B8B}" srcOrd="0" destOrd="0" presId="urn:microsoft.com/office/officeart/2005/8/layout/hierarchy1"/>
    <dgm:cxn modelId="{45B89BE9-8184-4C0A-9848-E6593B688ABC}" type="presOf" srcId="{006A7262-A39A-43FB-8441-6490A00362F4}" destId="{9B3ACA9A-4BC0-4590-B96D-0507ECDBDB26}" srcOrd="0" destOrd="0" presId="urn:microsoft.com/office/officeart/2005/8/layout/hierarchy1"/>
    <dgm:cxn modelId="{53E74704-B3CA-4D7A-9180-B88F0A900D69}" type="presOf" srcId="{DF009ACA-0787-4025-A69E-C406838FF320}" destId="{B5B02A82-80EC-4B2A-AF59-C415575F54D1}" srcOrd="0" destOrd="0" presId="urn:microsoft.com/office/officeart/2005/8/layout/hierarchy1"/>
    <dgm:cxn modelId="{1365D875-3504-4801-B7F5-31766585BC2B}" type="presOf" srcId="{3CC6E3A8-A561-4FDA-A3C7-375C9060E3A4}" destId="{B81172DA-AA72-453F-A273-EC1D7E297E0B}" srcOrd="0" destOrd="0" presId="urn:microsoft.com/office/officeart/2005/8/layout/hierarchy1"/>
    <dgm:cxn modelId="{492D3F20-83CE-4171-9DFE-F2FE54E78969}" srcId="{B54F58EC-99C9-41C2-BA24-C02D444BD1F0}" destId="{006A7262-A39A-43FB-8441-6490A00362F4}" srcOrd="0" destOrd="0" parTransId="{D06636CA-CDD9-44B6-BAB2-5ECBA14C6578}" sibTransId="{4934567A-9155-4071-BF8A-DB84B1B11C2C}"/>
    <dgm:cxn modelId="{FCFB2457-84AF-455B-BE92-C06DF18BCC9A}" type="presOf" srcId="{D06636CA-CDD9-44B6-BAB2-5ECBA14C6578}" destId="{378FCBF1-0AB3-4B4F-B62C-1CE7B8E9659E}" srcOrd="0" destOrd="0" presId="urn:microsoft.com/office/officeart/2005/8/layout/hierarchy1"/>
    <dgm:cxn modelId="{ED9139DF-8E7C-4A42-B9AE-CD20573586E0}" srcId="{B54F58EC-99C9-41C2-BA24-C02D444BD1F0}" destId="{067B46A2-D97C-4E70-B11A-65BD2DE3DDB1}" srcOrd="1" destOrd="0" parTransId="{35D281C4-2C4A-416F-ADE2-F79330863BEB}" sibTransId="{D98730A5-146C-4261-935C-FD70259D21DC}"/>
    <dgm:cxn modelId="{B54E03CC-5FF3-4FDB-9851-8A0F20FCC6EB}" srcId="{006A7262-A39A-43FB-8441-6490A00362F4}" destId="{9A95FEEA-8173-41C1-A0A8-D79754445C9F}" srcOrd="1" destOrd="0" parTransId="{DF009ACA-0787-4025-A69E-C406838FF320}" sibTransId="{26A0B5B9-323D-4617-B970-407F9A76BB84}"/>
    <dgm:cxn modelId="{A12D4F21-CF4B-4247-9245-8D4417587113}" srcId="{3CC6E3A8-A561-4FDA-A3C7-375C9060E3A4}" destId="{B54F58EC-99C9-41C2-BA24-C02D444BD1F0}" srcOrd="0" destOrd="0" parTransId="{4F779BCC-03A9-4A1D-A5B8-F06DA3880316}" sibTransId="{1B0925EC-4316-4ADE-9ED5-E7D5B61E3976}"/>
    <dgm:cxn modelId="{59D7E47C-7CFC-489B-87B9-565C21D9F0A7}" type="presOf" srcId="{B54F58EC-99C9-41C2-BA24-C02D444BD1F0}" destId="{B7AF50C8-434B-4198-97B0-93AFCB29AFD2}" srcOrd="0" destOrd="0" presId="urn:microsoft.com/office/officeart/2005/8/layout/hierarchy1"/>
    <dgm:cxn modelId="{E737A936-95B0-47AC-9EB4-68A91E47398F}" type="presOf" srcId="{9A95FEEA-8173-41C1-A0A8-D79754445C9F}" destId="{B5680B81-680E-472D-A750-4BFAF68458B4}" srcOrd="0" destOrd="0" presId="urn:microsoft.com/office/officeart/2005/8/layout/hierarchy1"/>
    <dgm:cxn modelId="{049E2928-ABCD-49C1-9EFE-FB2783111B45}" srcId="{006A7262-A39A-43FB-8441-6490A00362F4}" destId="{C6903AB2-4931-4D58-AE25-C51374239CEF}" srcOrd="0" destOrd="0" parTransId="{71FFDF92-DEAB-4044-9FA0-EAAADC2AB46F}" sibTransId="{7C452D22-4776-4070-9317-34AF3F484418}"/>
    <dgm:cxn modelId="{36AAEC1D-1ABF-43E4-B714-29EEA6779AC2}" type="presOf" srcId="{C6903AB2-4931-4D58-AE25-C51374239CEF}" destId="{CF1ACD15-5AE9-49AD-85F0-DAB30FF3D34E}" srcOrd="0" destOrd="0" presId="urn:microsoft.com/office/officeart/2005/8/layout/hierarchy1"/>
    <dgm:cxn modelId="{7AAED8C6-205C-409D-B89F-BDA5A70863EE}" type="presParOf" srcId="{B81172DA-AA72-453F-A273-EC1D7E297E0B}" destId="{12E148F4-174C-43A0-B985-FED9E7E38DDC}" srcOrd="0" destOrd="0" presId="urn:microsoft.com/office/officeart/2005/8/layout/hierarchy1"/>
    <dgm:cxn modelId="{ACE149A1-F049-4540-9535-ABD6CDC478EE}" type="presParOf" srcId="{12E148F4-174C-43A0-B985-FED9E7E38DDC}" destId="{E3088C0D-C8F7-4946-9013-3B8B779D7573}" srcOrd="0" destOrd="0" presId="urn:microsoft.com/office/officeart/2005/8/layout/hierarchy1"/>
    <dgm:cxn modelId="{B2D8565A-DF99-4DEE-A5BE-5C52CDDB6937}" type="presParOf" srcId="{E3088C0D-C8F7-4946-9013-3B8B779D7573}" destId="{83414801-2367-4A3F-904F-F2C577A72589}" srcOrd="0" destOrd="0" presId="urn:microsoft.com/office/officeart/2005/8/layout/hierarchy1"/>
    <dgm:cxn modelId="{A4741812-1109-4A0A-9375-6EBD777A2185}" type="presParOf" srcId="{E3088C0D-C8F7-4946-9013-3B8B779D7573}" destId="{B7AF50C8-434B-4198-97B0-93AFCB29AFD2}" srcOrd="1" destOrd="0" presId="urn:microsoft.com/office/officeart/2005/8/layout/hierarchy1"/>
    <dgm:cxn modelId="{A1C1D180-230F-4B18-BD1C-5D828983B743}" type="presParOf" srcId="{12E148F4-174C-43A0-B985-FED9E7E38DDC}" destId="{38BB2A58-41A7-4752-B683-EB18AEC0E834}" srcOrd="1" destOrd="0" presId="urn:microsoft.com/office/officeart/2005/8/layout/hierarchy1"/>
    <dgm:cxn modelId="{20A429D6-C293-4DC4-B7CC-919E55163FAF}" type="presParOf" srcId="{38BB2A58-41A7-4752-B683-EB18AEC0E834}" destId="{378FCBF1-0AB3-4B4F-B62C-1CE7B8E9659E}" srcOrd="0" destOrd="0" presId="urn:microsoft.com/office/officeart/2005/8/layout/hierarchy1"/>
    <dgm:cxn modelId="{3136FAD3-328E-4D11-AA31-A0C643F187F7}" type="presParOf" srcId="{38BB2A58-41A7-4752-B683-EB18AEC0E834}" destId="{2E553840-6C43-4BE9-AD59-F71B8F1F037B}" srcOrd="1" destOrd="0" presId="urn:microsoft.com/office/officeart/2005/8/layout/hierarchy1"/>
    <dgm:cxn modelId="{1A910A25-8836-467D-9978-12C3C175A1BE}" type="presParOf" srcId="{2E553840-6C43-4BE9-AD59-F71B8F1F037B}" destId="{DE881B6B-49BE-4C11-9A1D-91BCBD52442D}" srcOrd="0" destOrd="0" presId="urn:microsoft.com/office/officeart/2005/8/layout/hierarchy1"/>
    <dgm:cxn modelId="{86E89DF8-9224-414A-B8BE-77DB13187818}" type="presParOf" srcId="{DE881B6B-49BE-4C11-9A1D-91BCBD52442D}" destId="{1D62258A-12AF-49CF-9C75-5BC8C46BE23A}" srcOrd="0" destOrd="0" presId="urn:microsoft.com/office/officeart/2005/8/layout/hierarchy1"/>
    <dgm:cxn modelId="{20711FA4-3EA0-43BA-9ECF-A8CB45E26D7E}" type="presParOf" srcId="{DE881B6B-49BE-4C11-9A1D-91BCBD52442D}" destId="{9B3ACA9A-4BC0-4590-B96D-0507ECDBDB26}" srcOrd="1" destOrd="0" presId="urn:microsoft.com/office/officeart/2005/8/layout/hierarchy1"/>
    <dgm:cxn modelId="{CD6E3E3A-9B78-4C4B-B64A-964EBE152931}" type="presParOf" srcId="{2E553840-6C43-4BE9-AD59-F71B8F1F037B}" destId="{85299A36-7F27-4631-99A6-61D56434D2CA}" srcOrd="1" destOrd="0" presId="urn:microsoft.com/office/officeart/2005/8/layout/hierarchy1"/>
    <dgm:cxn modelId="{7504062B-4832-461C-854A-4651620E7E88}" type="presParOf" srcId="{85299A36-7F27-4631-99A6-61D56434D2CA}" destId="{AB11F900-DCCC-4006-B318-5B3D86DBE949}" srcOrd="0" destOrd="0" presId="urn:microsoft.com/office/officeart/2005/8/layout/hierarchy1"/>
    <dgm:cxn modelId="{F57606C1-4153-431E-8393-1FD3741B7FAB}" type="presParOf" srcId="{85299A36-7F27-4631-99A6-61D56434D2CA}" destId="{7F8A0972-9BA7-4480-8A20-2791F3FF47BA}" srcOrd="1" destOrd="0" presId="urn:microsoft.com/office/officeart/2005/8/layout/hierarchy1"/>
    <dgm:cxn modelId="{44EDB0D4-D201-459C-A79C-622AC4E7C5C8}" type="presParOf" srcId="{7F8A0972-9BA7-4480-8A20-2791F3FF47BA}" destId="{1BCA7703-3A08-40BC-A087-637283374635}" srcOrd="0" destOrd="0" presId="urn:microsoft.com/office/officeart/2005/8/layout/hierarchy1"/>
    <dgm:cxn modelId="{4B95E601-4DC9-4570-AB7F-53128354F05D}" type="presParOf" srcId="{1BCA7703-3A08-40BC-A087-637283374635}" destId="{8FD0BD6E-62BB-4EA6-8884-2F0FAF1E172C}" srcOrd="0" destOrd="0" presId="urn:microsoft.com/office/officeart/2005/8/layout/hierarchy1"/>
    <dgm:cxn modelId="{A00342CA-C8DC-47D2-972A-3D06A6413C41}" type="presParOf" srcId="{1BCA7703-3A08-40BC-A087-637283374635}" destId="{CF1ACD15-5AE9-49AD-85F0-DAB30FF3D34E}" srcOrd="1" destOrd="0" presId="urn:microsoft.com/office/officeart/2005/8/layout/hierarchy1"/>
    <dgm:cxn modelId="{2288D0FC-165A-4EAC-A7FF-AF89487B691C}" type="presParOf" srcId="{7F8A0972-9BA7-4480-8A20-2791F3FF47BA}" destId="{01F8475A-102A-47FE-BF82-C3ABB24E2863}" srcOrd="1" destOrd="0" presId="urn:microsoft.com/office/officeart/2005/8/layout/hierarchy1"/>
    <dgm:cxn modelId="{B0F7CC16-9C8D-4CC7-AC87-94FF4E805977}" type="presParOf" srcId="{85299A36-7F27-4631-99A6-61D56434D2CA}" destId="{B5B02A82-80EC-4B2A-AF59-C415575F54D1}" srcOrd="2" destOrd="0" presId="urn:microsoft.com/office/officeart/2005/8/layout/hierarchy1"/>
    <dgm:cxn modelId="{4866238B-6B83-462B-A482-823696D92B59}" type="presParOf" srcId="{85299A36-7F27-4631-99A6-61D56434D2CA}" destId="{44601C98-494B-467B-9ECE-68FC308CA5F2}" srcOrd="3" destOrd="0" presId="urn:microsoft.com/office/officeart/2005/8/layout/hierarchy1"/>
    <dgm:cxn modelId="{D1898B19-19C6-487B-9757-41DC2A58D4CB}" type="presParOf" srcId="{44601C98-494B-467B-9ECE-68FC308CA5F2}" destId="{201E94BF-DB33-4934-B37A-9DA64F8D5D1C}" srcOrd="0" destOrd="0" presId="urn:microsoft.com/office/officeart/2005/8/layout/hierarchy1"/>
    <dgm:cxn modelId="{48F4595E-D0A4-4787-A1F4-07C75E401FF5}" type="presParOf" srcId="{201E94BF-DB33-4934-B37A-9DA64F8D5D1C}" destId="{CAAFDBD4-283E-40E7-9BF6-8762A00A811A}" srcOrd="0" destOrd="0" presId="urn:microsoft.com/office/officeart/2005/8/layout/hierarchy1"/>
    <dgm:cxn modelId="{90EE8F4D-B4BE-4114-A845-59A937C7876D}" type="presParOf" srcId="{201E94BF-DB33-4934-B37A-9DA64F8D5D1C}" destId="{B5680B81-680E-472D-A750-4BFAF68458B4}" srcOrd="1" destOrd="0" presId="urn:microsoft.com/office/officeart/2005/8/layout/hierarchy1"/>
    <dgm:cxn modelId="{DA246068-C5B1-4730-9BEC-C212B4E9B850}" type="presParOf" srcId="{44601C98-494B-467B-9ECE-68FC308CA5F2}" destId="{4BBC2464-A086-4858-B5BA-C06E08441577}" srcOrd="1" destOrd="0" presId="urn:microsoft.com/office/officeart/2005/8/layout/hierarchy1"/>
    <dgm:cxn modelId="{396EBBB1-AC31-4DF2-AA3E-34BE6A041EDF}" type="presParOf" srcId="{38BB2A58-41A7-4752-B683-EB18AEC0E834}" destId="{0A2CFBA3-E3FB-498E-9550-33E565B99B8B}" srcOrd="2" destOrd="0" presId="urn:microsoft.com/office/officeart/2005/8/layout/hierarchy1"/>
    <dgm:cxn modelId="{4F646825-37BB-4D4D-B472-97DD7545AC0B}" type="presParOf" srcId="{38BB2A58-41A7-4752-B683-EB18AEC0E834}" destId="{5C5644B5-B4E7-4ED3-9164-B41CA5A3F6DD}" srcOrd="3" destOrd="0" presId="urn:microsoft.com/office/officeart/2005/8/layout/hierarchy1"/>
    <dgm:cxn modelId="{BB236338-9F51-4C52-A972-32FB898E2AE7}" type="presParOf" srcId="{5C5644B5-B4E7-4ED3-9164-B41CA5A3F6DD}" destId="{32D3E3B5-0A0C-48B4-9FF7-42D80BB78949}" srcOrd="0" destOrd="0" presId="urn:microsoft.com/office/officeart/2005/8/layout/hierarchy1"/>
    <dgm:cxn modelId="{F3DE1380-52F5-4994-B72A-30F5E1524469}" type="presParOf" srcId="{32D3E3B5-0A0C-48B4-9FF7-42D80BB78949}" destId="{52275E23-D357-434F-A632-6D86F7A4705E}" srcOrd="0" destOrd="0" presId="urn:microsoft.com/office/officeart/2005/8/layout/hierarchy1"/>
    <dgm:cxn modelId="{7B4CD58F-D36A-4D94-945F-4488BD5970A0}" type="presParOf" srcId="{32D3E3B5-0A0C-48B4-9FF7-42D80BB78949}" destId="{281C55E6-F30C-4D98-8E5B-5B08CF2BDE8E}" srcOrd="1" destOrd="0" presId="urn:microsoft.com/office/officeart/2005/8/layout/hierarchy1"/>
    <dgm:cxn modelId="{DA4CFFA0-B2E8-4038-A81D-1AF92A6FF2C4}" type="presParOf" srcId="{5C5644B5-B4E7-4ED3-9164-B41CA5A3F6DD}" destId="{2CEFDCDA-A6B0-4472-AA80-AFBBB80987E0}" srcOrd="1" destOrd="0" presId="urn:microsoft.com/office/officeart/2005/8/layout/hierarchy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A6D3F8-D955-4D15-B53D-8F314A7E76F2}" type="datetimeFigureOut">
              <a:rPr lang="en-US" smtClean="0"/>
              <a:pPr/>
              <a:t>4/28/2020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A3DB76-8FDC-417C-B194-710F94F51028}" type="slidenum">
              <a:rPr lang="en-IN" smtClean="0"/>
              <a:pPr/>
              <a:t>‹#›</a:t>
            </a:fld>
            <a:endParaRPr lang="en-IN"/>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AA3DB76-8FDC-417C-B194-710F94F51028}"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BAA3DB76-8FDC-417C-B194-710F94F51028}" type="slidenum">
              <a:rPr lang="en-IN" smtClean="0"/>
              <a:pPr/>
              <a:t>6</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BAA3DB76-8FDC-417C-B194-710F94F51028}" type="slidenum">
              <a:rPr lang="en-IN" smtClean="0"/>
              <a:pPr/>
              <a:t>35</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95288" y="5035550"/>
            <a:ext cx="6192837" cy="1109663"/>
          </a:xfrm>
        </p:spPr>
        <p:txBody>
          <a:bodyPr/>
          <a:lstStyle>
            <a:lvl1pPr>
              <a:defRPr sz="3200">
                <a:solidFill>
                  <a:schemeClr val="bg1"/>
                </a:solidFill>
              </a:defRPr>
            </a:lvl1pPr>
          </a:lstStyle>
          <a:p>
            <a:r>
              <a:rPr lang="ru-RU"/>
              <a:t>Click to edit Master title style</a:t>
            </a:r>
          </a:p>
        </p:txBody>
      </p:sp>
      <p:sp>
        <p:nvSpPr>
          <p:cNvPr id="5123" name="Rectangle 3"/>
          <p:cNvSpPr>
            <a:spLocks noGrp="1" noChangeArrowheads="1"/>
          </p:cNvSpPr>
          <p:nvPr>
            <p:ph type="subTitle" idx="1"/>
          </p:nvPr>
        </p:nvSpPr>
        <p:spPr>
          <a:xfrm>
            <a:off x="395288" y="5972175"/>
            <a:ext cx="6192837" cy="481013"/>
          </a:xfrm>
        </p:spPr>
        <p:txBody>
          <a:bodyPr/>
          <a:lstStyle>
            <a:lvl1pPr marL="0" indent="0">
              <a:buFontTx/>
              <a:buNone/>
              <a:defRPr sz="2000" b="1">
                <a:solidFill>
                  <a:schemeClr val="bg1"/>
                </a:solidFill>
              </a:defRPr>
            </a:lvl1pPr>
          </a:lstStyle>
          <a:p>
            <a:r>
              <a:rPr lang="ru-RU"/>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10413" y="188913"/>
            <a:ext cx="1854200" cy="640715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547813" y="188913"/>
            <a:ext cx="5410200" cy="64071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50" y="365125"/>
            <a:ext cx="7886700" cy="5811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0D8199D-6157-4904-B808-519EB97F26D4}" type="datetime2">
              <a:rPr lang="en-US" smtClean="0"/>
              <a:pPr/>
              <a:t>Tuesday, April 28, 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5</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3561BA9-CDCF-4958-B8AB-66F3BF063E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1547813" y="1125538"/>
            <a:ext cx="3632200" cy="5470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5332413" y="1125538"/>
            <a:ext cx="3632200" cy="5470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47813" y="188913"/>
            <a:ext cx="74168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Click to edit Master title style</a:t>
            </a:r>
          </a:p>
        </p:txBody>
      </p:sp>
      <p:sp>
        <p:nvSpPr>
          <p:cNvPr id="1027" name="Rectangle 3"/>
          <p:cNvSpPr>
            <a:spLocks noGrp="1" noChangeArrowheads="1"/>
          </p:cNvSpPr>
          <p:nvPr>
            <p:ph type="body" idx="1"/>
          </p:nvPr>
        </p:nvSpPr>
        <p:spPr bwMode="auto">
          <a:xfrm>
            <a:off x="1547813" y="1125538"/>
            <a:ext cx="7416800" cy="547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rtl="0" fontAlgn="base">
        <a:spcBef>
          <a:spcPct val="0"/>
        </a:spcBef>
        <a:spcAft>
          <a:spcPct val="0"/>
        </a:spcAft>
        <a:defRPr sz="3600" b="1">
          <a:solidFill>
            <a:schemeClr val="accent1"/>
          </a:solidFill>
          <a:latin typeface="+mj-lt"/>
          <a:ea typeface="+mj-ea"/>
          <a:cs typeface="+mj-cs"/>
        </a:defRPr>
      </a:lvl1pPr>
      <a:lvl2pPr algn="l" rtl="0" fontAlgn="base">
        <a:spcBef>
          <a:spcPct val="0"/>
        </a:spcBef>
        <a:spcAft>
          <a:spcPct val="0"/>
        </a:spcAft>
        <a:defRPr sz="3600" b="1">
          <a:solidFill>
            <a:schemeClr val="accent1"/>
          </a:solidFill>
          <a:latin typeface="Arial" charset="0"/>
        </a:defRPr>
      </a:lvl2pPr>
      <a:lvl3pPr algn="l" rtl="0" fontAlgn="base">
        <a:spcBef>
          <a:spcPct val="0"/>
        </a:spcBef>
        <a:spcAft>
          <a:spcPct val="0"/>
        </a:spcAft>
        <a:defRPr sz="3600" b="1">
          <a:solidFill>
            <a:schemeClr val="accent1"/>
          </a:solidFill>
          <a:latin typeface="Arial" charset="0"/>
        </a:defRPr>
      </a:lvl3pPr>
      <a:lvl4pPr algn="l" rtl="0" fontAlgn="base">
        <a:spcBef>
          <a:spcPct val="0"/>
        </a:spcBef>
        <a:spcAft>
          <a:spcPct val="0"/>
        </a:spcAft>
        <a:defRPr sz="3600" b="1">
          <a:solidFill>
            <a:schemeClr val="accent1"/>
          </a:solidFill>
          <a:latin typeface="Arial" charset="0"/>
        </a:defRPr>
      </a:lvl4pPr>
      <a:lvl5pPr algn="l" rtl="0" fontAlgn="base">
        <a:spcBef>
          <a:spcPct val="0"/>
        </a:spcBef>
        <a:spcAft>
          <a:spcPct val="0"/>
        </a:spcAft>
        <a:defRPr sz="3600" b="1">
          <a:solidFill>
            <a:schemeClr val="accent1"/>
          </a:solidFill>
          <a:latin typeface="Arial" charset="0"/>
        </a:defRPr>
      </a:lvl5pPr>
      <a:lvl6pPr marL="457200" algn="l" rtl="0" fontAlgn="base">
        <a:spcBef>
          <a:spcPct val="0"/>
        </a:spcBef>
        <a:spcAft>
          <a:spcPct val="0"/>
        </a:spcAft>
        <a:defRPr sz="3600" b="1">
          <a:solidFill>
            <a:schemeClr val="accent1"/>
          </a:solidFill>
          <a:latin typeface="Arial" charset="0"/>
        </a:defRPr>
      </a:lvl6pPr>
      <a:lvl7pPr marL="914400" algn="l" rtl="0" fontAlgn="base">
        <a:spcBef>
          <a:spcPct val="0"/>
        </a:spcBef>
        <a:spcAft>
          <a:spcPct val="0"/>
        </a:spcAft>
        <a:defRPr sz="3600" b="1">
          <a:solidFill>
            <a:schemeClr val="accent1"/>
          </a:solidFill>
          <a:latin typeface="Arial" charset="0"/>
        </a:defRPr>
      </a:lvl7pPr>
      <a:lvl8pPr marL="1371600" algn="l" rtl="0" fontAlgn="base">
        <a:spcBef>
          <a:spcPct val="0"/>
        </a:spcBef>
        <a:spcAft>
          <a:spcPct val="0"/>
        </a:spcAft>
        <a:defRPr sz="3600" b="1">
          <a:solidFill>
            <a:schemeClr val="accent1"/>
          </a:solidFill>
          <a:latin typeface="Arial" charset="0"/>
        </a:defRPr>
      </a:lvl8pPr>
      <a:lvl9pPr marL="1828800" algn="l" rtl="0" fontAlgn="base">
        <a:spcBef>
          <a:spcPct val="0"/>
        </a:spcBef>
        <a:spcAft>
          <a:spcPct val="0"/>
        </a:spcAft>
        <a:defRPr sz="3600" b="1">
          <a:solidFill>
            <a:schemeClr val="accent1"/>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b="1">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D:\minu%20doc\PPT%20ON%20RATIONAL%20NUMBER%20ON%20DECIMALS%20FOR%20SENDING\Introduction%20to%20the%20TOPIC.wmv"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6.xml"/><Relationship Id="rId4" Type="http://schemas.openxmlformats.org/officeDocument/2006/relationships/image" Target="../media/image65.png"/></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6.xml"/><Relationship Id="rId5" Type="http://schemas.openxmlformats.org/officeDocument/2006/relationships/image" Target="../media/image69.jpeg"/><Relationship Id="rId4" Type="http://schemas.openxmlformats.org/officeDocument/2006/relationships/image" Target="../media/image68.png"/></Relationships>
</file>

<file path=ppt/slides/_rels/slide3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jpeg"/><Relationship Id="rId4" Type="http://schemas.openxmlformats.org/officeDocument/2006/relationships/image" Target="../media/image73.png"/></Relationships>
</file>

<file path=ppt/slides/_rels/slide3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6.jpeg"/><Relationship Id="rId7" Type="http://schemas.openxmlformats.org/officeDocument/2006/relationships/diagramQuickStyle" Target="../diagrams/quickStyle1.xml"/><Relationship Id="rId2" Type="http://schemas.openxmlformats.org/officeDocument/2006/relationships/hyperlink" Target="https://www.cuemath.com/numbers/rationals/" TargetMode="Externa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7.jpeg"/></Relationships>
</file>

<file path=ppt/slides/_rels/slide3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gi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6.xml"/><Relationship Id="rId4" Type="http://schemas.openxmlformats.org/officeDocument/2006/relationships/image" Target="../media/image82.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gi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png"/><Relationship Id="rId1" Type="http://schemas.openxmlformats.org/officeDocument/2006/relationships/slideLayout" Target="../slideLayouts/slideLayout6.xml"/><Relationship Id="rId4" Type="http://schemas.openxmlformats.org/officeDocument/2006/relationships/image" Target="../media/image90.jpeg"/></Relationships>
</file>

<file path=ppt/slides/_rels/slide4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gi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6.xml"/><Relationship Id="rId4" Type="http://schemas.openxmlformats.org/officeDocument/2006/relationships/image" Target="../media/image100.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file:///D:\minu%20doc\PPT%20ON%20RATIONAL%20NUMBER%20ON%20DECIMALS%20FOR%20SENDING\Rational%20Numbers1.wmv"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png"/><Relationship Id="rId1" Type="http://schemas.openxmlformats.org/officeDocument/2006/relationships/slideLayout" Target="../slideLayouts/slideLayout6.xml"/><Relationship Id="rId4" Type="http://schemas.openxmlformats.org/officeDocument/2006/relationships/image" Target="../media/image103.jpeg"/></Relationships>
</file>

<file path=ppt/slides/_rels/slide51.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ild-cartoon-poster-cartoon-children-png-clip-art.png"/>
          <p:cNvPicPr>
            <a:picLocks noChangeAspect="1"/>
          </p:cNvPicPr>
          <p:nvPr/>
        </p:nvPicPr>
        <p:blipFill>
          <a:blip r:embed="rId3">
            <a:clrChange>
              <a:clrFrom>
                <a:srgbClr val="FFFFFF"/>
              </a:clrFrom>
              <a:clrTo>
                <a:srgbClr val="FFFFFF">
                  <a:alpha val="0"/>
                </a:srgbClr>
              </a:clrTo>
            </a:clrChange>
          </a:blip>
          <a:stretch>
            <a:fillRect/>
          </a:stretch>
        </p:blipFill>
        <p:spPr>
          <a:xfrm>
            <a:off x="6814511" y="0"/>
            <a:ext cx="2329489" cy="6858000"/>
          </a:xfrm>
          <a:prstGeom prst="rect">
            <a:avLst/>
          </a:prstGeom>
          <a:ln>
            <a:noFill/>
          </a:ln>
          <a:effectLst>
            <a:softEdge rad="112500"/>
          </a:effectLst>
        </p:spPr>
      </p:pic>
      <p:sp>
        <p:nvSpPr>
          <p:cNvPr id="34818" name="Rectangle 2"/>
          <p:cNvSpPr>
            <a:spLocks noGrp="1" noChangeArrowheads="1"/>
          </p:cNvSpPr>
          <p:nvPr>
            <p:ph type="ctrTitle"/>
          </p:nvPr>
        </p:nvSpPr>
        <p:spPr>
          <a:xfrm>
            <a:off x="357158" y="1428736"/>
            <a:ext cx="6572264" cy="3500462"/>
          </a:xfrm>
          <a:effectLst>
            <a:outerShdw blurRad="152400" dist="317500" dir="5400000" sx="90000" sy="-19000" rotWithShape="0">
              <a:prstClr val="black">
                <a:alpha val="15000"/>
              </a:prstClr>
            </a:outerShdw>
          </a:effectLst>
        </p:spPr>
        <p:txBody>
          <a:bodyPr/>
          <a:lstStyle/>
          <a:p>
            <a:pPr algn="ctr"/>
            <a:r>
              <a:rPr lang="en-US" sz="5400" dirty="0" smtClean="0">
                <a:solidFill>
                  <a:srgbClr val="35249C"/>
                </a:solidFill>
                <a:latin typeface="Eras Bold ITC" pitchFamily="34" charset="0"/>
              </a:rPr>
              <a:t>Rational Numbers  </a:t>
            </a:r>
            <a:br>
              <a:rPr lang="en-US" sz="5400" dirty="0" smtClean="0">
                <a:solidFill>
                  <a:srgbClr val="35249C"/>
                </a:solidFill>
                <a:latin typeface="Eras Bold ITC" pitchFamily="34" charset="0"/>
              </a:rPr>
            </a:br>
            <a:r>
              <a:rPr lang="en-US" sz="5400" dirty="0" smtClean="0">
                <a:solidFill>
                  <a:srgbClr val="35249C"/>
                </a:solidFill>
                <a:latin typeface="Eras Bold ITC" pitchFamily="34" charset="0"/>
              </a:rPr>
              <a:t>as </a:t>
            </a:r>
            <a:br>
              <a:rPr lang="en-US" sz="5400" dirty="0" smtClean="0">
                <a:solidFill>
                  <a:srgbClr val="35249C"/>
                </a:solidFill>
                <a:latin typeface="Eras Bold ITC" pitchFamily="34" charset="0"/>
              </a:rPr>
            </a:br>
            <a:r>
              <a:rPr lang="en-US" sz="5400" dirty="0" smtClean="0">
                <a:solidFill>
                  <a:srgbClr val="35249C"/>
                </a:solidFill>
                <a:latin typeface="Eras Bold ITC" pitchFamily="34" charset="0"/>
              </a:rPr>
              <a:t>Decimals</a:t>
            </a:r>
            <a:endParaRPr lang="uk-UA" sz="5400" dirty="0">
              <a:solidFill>
                <a:srgbClr val="35249C"/>
              </a:solidFill>
              <a:latin typeface="Tahoma"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sz="4000" dirty="0" smtClean="0">
                <a:latin typeface="Eras Bold ITC" pitchFamily="34" charset="0"/>
              </a:rPr>
              <a:t>NEGATIVE </a:t>
            </a:r>
            <a:br>
              <a:rPr lang="en-US" sz="4000" dirty="0" smtClean="0">
                <a:latin typeface="Eras Bold ITC" pitchFamily="34" charset="0"/>
              </a:rPr>
            </a:br>
            <a:r>
              <a:rPr lang="en-US" sz="4000" dirty="0" smtClean="0">
                <a:latin typeface="Eras Bold ITC" pitchFamily="34" charset="0"/>
              </a:rPr>
              <a:t>RATIONAL NUMBERS</a:t>
            </a:r>
            <a:endParaRPr lang="en-IN" sz="4000" dirty="0" smtClean="0">
              <a:latin typeface="Eras Bold ITC" pitchFamily="34" charset="0"/>
            </a:endParaRPr>
          </a:p>
        </p:txBody>
      </p:sp>
      <p:sp>
        <p:nvSpPr>
          <p:cNvPr id="4" name="Content Placeholder 3"/>
          <p:cNvSpPr>
            <a:spLocks noGrp="1"/>
          </p:cNvSpPr>
          <p:nvPr>
            <p:ph idx="4294967295"/>
          </p:nvPr>
        </p:nvSpPr>
        <p:spPr>
          <a:xfrm>
            <a:off x="1385887" y="1785926"/>
            <a:ext cx="7758113" cy="2900362"/>
          </a:xfrm>
        </p:spPr>
        <p:txBody>
          <a:bodyPr/>
          <a:lstStyle/>
          <a:p>
            <a:r>
              <a:rPr lang="en-US" dirty="0" smtClean="0"/>
              <a:t>If the numerator and denominator of a rational number have the opposite signs, it is called a NEGATIVE RATIONAL NUMBER.</a:t>
            </a:r>
          </a:p>
          <a:p>
            <a:endParaRPr lang="en-US" dirty="0" smtClean="0"/>
          </a:p>
          <a:p>
            <a:r>
              <a:rPr lang="en-US" dirty="0" smtClean="0"/>
              <a:t>For Example : -</a:t>
            </a:r>
            <a:endParaRPr lang="en-IN" dirty="0"/>
          </a:p>
        </p:txBody>
      </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
        <p:nvSpPr>
          <p:cNvPr id="22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pic>
        <p:nvPicPr>
          <p:cNvPr id="2252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286248" y="3429000"/>
            <a:ext cx="1881201" cy="857256"/>
          </a:xfrm>
          <a:prstGeom prst="rect">
            <a:avLst/>
          </a:prstGeom>
          <a:noFill/>
        </p:spPr>
      </p:pic>
      <p:pic>
        <p:nvPicPr>
          <p:cNvPr id="39938" name="Picture 2" descr="1,000+ Free Mathematics &amp; Physics Images - Pixabay"/>
          <p:cNvPicPr>
            <a:picLocks noChangeAspect="1" noChangeArrowheads="1"/>
          </p:cNvPicPr>
          <p:nvPr/>
        </p:nvPicPr>
        <p:blipFill>
          <a:blip r:embed="rId3"/>
          <a:srcRect/>
          <a:stretch>
            <a:fillRect/>
          </a:stretch>
        </p:blipFill>
        <p:spPr bwMode="auto">
          <a:xfrm>
            <a:off x="1357290" y="4572008"/>
            <a:ext cx="7786710" cy="228601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chool Elements Vector, Isolated Supplies For Lessons. Notebook ..."/>
          <p:cNvPicPr>
            <a:picLocks noChangeAspect="1" noChangeArrowheads="1"/>
          </p:cNvPicPr>
          <p:nvPr/>
        </p:nvPicPr>
        <p:blipFill>
          <a:blip r:embed="rId2">
            <a:clrChange>
              <a:clrFrom>
                <a:srgbClr val="F7F7F7"/>
              </a:clrFrom>
              <a:clrTo>
                <a:srgbClr val="F7F7F7">
                  <a:alpha val="0"/>
                </a:srgbClr>
              </a:clrTo>
            </a:clrChange>
          </a:blip>
          <a:srcRect/>
          <a:stretch>
            <a:fillRect/>
          </a:stretch>
        </p:blipFill>
        <p:spPr bwMode="auto">
          <a:xfrm>
            <a:off x="6322241" y="5142674"/>
            <a:ext cx="2750353" cy="1643911"/>
          </a:xfrm>
          <a:prstGeom prst="rect">
            <a:avLst/>
          </a:prstGeom>
          <a:noFill/>
        </p:spPr>
      </p:pic>
      <p:sp>
        <p:nvSpPr>
          <p:cNvPr id="2" name="Title 1"/>
          <p:cNvSpPr>
            <a:spLocks noGrp="1"/>
          </p:cNvSpPr>
          <p:nvPr>
            <p:ph type="title"/>
          </p:nvPr>
        </p:nvSpPr>
        <p:spPr/>
        <p:txBody>
          <a:bodyPr>
            <a:normAutofit/>
          </a:bodyPr>
          <a:lstStyle/>
          <a:p>
            <a:r>
              <a:rPr lang="en-IN" sz="4000" dirty="0" smtClean="0">
                <a:latin typeface="Eras Bold ITC" pitchFamily="34" charset="0"/>
              </a:rPr>
              <a:t>STANDARD FORM</a:t>
            </a:r>
            <a:endParaRPr lang="en-IN" sz="4000" dirty="0">
              <a:latin typeface="Eras Bold ITC" pitchFamily="34" charset="0"/>
            </a:endParaRPr>
          </a:p>
        </p:txBody>
      </p:sp>
      <p:sp>
        <p:nvSpPr>
          <p:cNvPr id="6" name="Slide Number Placeholder 5"/>
          <p:cNvSpPr>
            <a:spLocks noGrp="1"/>
          </p:cNvSpPr>
          <p:nvPr>
            <p:ph type="sldNum" sz="quarter" idx="4294967295"/>
          </p:nvPr>
        </p:nvSpPr>
        <p:spPr>
          <a:xfrm>
            <a:off x="7010400" y="6356350"/>
            <a:ext cx="2133600" cy="365125"/>
          </a:xfrm>
          <a:prstGeom prst="rect">
            <a:avLst/>
          </a:prstGeom>
        </p:spPr>
        <p:txBody>
          <a:bodyPr/>
          <a:lstStyle/>
          <a:p>
            <a:fld id="{6BC97952-67F5-43E5-BF05-F15D0B5F084A}" type="slidenum">
              <a:rPr lang="en-IN" smtClean="0"/>
              <a:pPr/>
              <a:t>11</a:t>
            </a:fld>
            <a:endParaRPr lang="en-IN"/>
          </a:p>
        </p:txBody>
      </p:sp>
      <p:sp>
        <p:nvSpPr>
          <p:cNvPr id="3" name="Rectangle 2"/>
          <p:cNvSpPr/>
          <p:nvPr/>
        </p:nvSpPr>
        <p:spPr>
          <a:xfrm>
            <a:off x="1285852" y="1000109"/>
            <a:ext cx="7858148" cy="4893647"/>
          </a:xfrm>
          <a:prstGeom prst="rect">
            <a:avLst/>
          </a:prstGeom>
        </p:spPr>
        <p:txBody>
          <a:bodyPr wrap="square">
            <a:spAutoFit/>
          </a:bodyPr>
          <a:lstStyle/>
          <a:p>
            <a:pPr algn="just"/>
            <a:r>
              <a:rPr lang="en-IN" sz="2400" dirty="0" smtClean="0"/>
              <a:t>Every rational number p/q can be put in the simplest form with positive denominator. This form of the rational number is called its </a:t>
            </a:r>
            <a:r>
              <a:rPr lang="en-IN" sz="2400" b="1" dirty="0" smtClean="0"/>
              <a:t>Standard Form. </a:t>
            </a:r>
          </a:p>
          <a:p>
            <a:pPr algn="just"/>
            <a:endParaRPr lang="en-IN" sz="2400" b="1" dirty="0" smtClean="0"/>
          </a:p>
          <a:p>
            <a:pPr algn="just"/>
            <a:r>
              <a:rPr lang="en-IN" sz="2400" b="1" dirty="0" smtClean="0"/>
              <a:t>For this, we take the following steps</a:t>
            </a:r>
            <a:r>
              <a:rPr lang="en-IN" sz="2400" dirty="0" smtClean="0"/>
              <a:t>. </a:t>
            </a:r>
          </a:p>
          <a:p>
            <a:pPr algn="just">
              <a:lnSpc>
                <a:spcPct val="150000"/>
              </a:lnSpc>
            </a:pPr>
            <a:r>
              <a:rPr lang="en-IN" sz="2400" dirty="0" smtClean="0"/>
              <a:t>Step 1. Make the denominator positive. </a:t>
            </a:r>
          </a:p>
          <a:p>
            <a:pPr algn="just"/>
            <a:r>
              <a:rPr lang="en-IN" sz="2400" dirty="0" smtClean="0"/>
              <a:t>Step 2. Find the HCF m of p and q. If m = 1, then p/q is the required form. </a:t>
            </a:r>
          </a:p>
          <a:p>
            <a:pPr algn="just">
              <a:lnSpc>
                <a:spcPct val="150000"/>
              </a:lnSpc>
            </a:pPr>
            <a:r>
              <a:rPr lang="en-IN" sz="2400" dirty="0" smtClean="0"/>
              <a:t>Step 3. If m ≠ 1, then divide both the numerator and the denominator by m. The rational number p ÷ m /q ÷ m so obtained is the required </a:t>
            </a:r>
            <a:r>
              <a:rPr lang="en-IN" sz="2400" b="1" dirty="0" smtClean="0"/>
              <a:t>Standard Form. </a:t>
            </a:r>
            <a:endParaRPr lang="en-IN"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4000" dirty="0" smtClean="0">
                <a:latin typeface="Eras Bold ITC" pitchFamily="34" charset="0"/>
              </a:rPr>
              <a:t>ABSOLUTE VALUE OF A RATIONAL NUMBER </a:t>
            </a:r>
          </a:p>
        </p:txBody>
      </p:sp>
      <p:sp>
        <p:nvSpPr>
          <p:cNvPr id="3" name="Rectangle 2"/>
          <p:cNvSpPr/>
          <p:nvPr/>
        </p:nvSpPr>
        <p:spPr>
          <a:xfrm>
            <a:off x="1357290" y="2009839"/>
            <a:ext cx="7572428" cy="2062103"/>
          </a:xfrm>
          <a:prstGeom prst="rect">
            <a:avLst/>
          </a:prstGeom>
        </p:spPr>
        <p:txBody>
          <a:bodyPr wrap="square">
            <a:spAutoFit/>
          </a:bodyPr>
          <a:lstStyle/>
          <a:p>
            <a:pPr algn="just"/>
            <a:r>
              <a:rPr lang="en-IN" sz="3200" dirty="0" smtClean="0"/>
              <a:t>Absolute value of an Rational Number is its numerical value without taking the sign into account.</a:t>
            </a:r>
          </a:p>
          <a:p>
            <a:pPr algn="just"/>
            <a:r>
              <a:rPr lang="en-IN" sz="3200" dirty="0" smtClean="0"/>
              <a:t> e.g. | – 3/5 | = 3/5, | - 3 | = 3, | 0 | = 0 </a:t>
            </a:r>
            <a:endParaRPr lang="en-IN" sz="3200" dirty="0"/>
          </a:p>
        </p:txBody>
      </p:sp>
      <p:sp>
        <p:nvSpPr>
          <p:cNvPr id="62466" name="AutoShape 2" descr="Cartoon Facts - 40 Interesting Facts About Cartoons | KickassFacts.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2468" name="AutoShape 4" descr="Cartoon Facts - 40 Interesting Facts About Cartoons | KickassFacts.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2470" name="AutoShape 6" descr="Cartoon Facts - 40 Interesting Facts About Cartoons | KickassFacts.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2472" name="AutoShape 8" descr="Cartoon Facts - 40 Interesting Facts About Cartoons | KickassFacts.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62474" name="Picture 10" descr="Cartoon kids reading book Royalty Free Vector Image"/>
          <p:cNvPicPr>
            <a:picLocks noChangeAspect="1" noChangeArrowheads="1"/>
          </p:cNvPicPr>
          <p:nvPr/>
        </p:nvPicPr>
        <p:blipFill>
          <a:blip r:embed="rId2">
            <a:clrChange>
              <a:clrFrom>
                <a:srgbClr val="FFFFFF"/>
              </a:clrFrom>
              <a:clrTo>
                <a:srgbClr val="FFFFFF">
                  <a:alpha val="0"/>
                </a:srgbClr>
              </a:clrTo>
            </a:clrChange>
          </a:blip>
          <a:srcRect t="6731" r="-501" b="18269"/>
          <a:stretch>
            <a:fillRect/>
          </a:stretch>
        </p:blipFill>
        <p:spPr bwMode="auto">
          <a:xfrm>
            <a:off x="1380246" y="4018339"/>
            <a:ext cx="7643834" cy="283966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
          <p:cNvSpPr txBox="1">
            <a:spLocks/>
          </p:cNvSpPr>
          <p:nvPr/>
        </p:nvSpPr>
        <p:spPr>
          <a:xfrm>
            <a:off x="428596" y="1500174"/>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36" name="Title 35"/>
          <p:cNvSpPr>
            <a:spLocks noGrp="1"/>
          </p:cNvSpPr>
          <p:nvPr>
            <p:ph type="title"/>
          </p:nvPr>
        </p:nvSpPr>
        <p:spPr/>
        <p:txBody>
          <a:bodyPr/>
          <a:lstStyle/>
          <a:p>
            <a:r>
              <a:rPr lang="en-US" dirty="0" smtClean="0">
                <a:latin typeface="Eras Bold ITC" pitchFamily="34" charset="0"/>
              </a:rPr>
              <a:t>Representation of Rational Number on a Number Line</a:t>
            </a:r>
            <a:endParaRPr lang="en-IN" dirty="0">
              <a:latin typeface="Eras Bold ITC" pitchFamily="34" charset="0"/>
            </a:endParaRPr>
          </a:p>
        </p:txBody>
      </p:sp>
      <p:grpSp>
        <p:nvGrpSpPr>
          <p:cNvPr id="39" name="Group 38"/>
          <p:cNvGrpSpPr/>
          <p:nvPr/>
        </p:nvGrpSpPr>
        <p:grpSpPr>
          <a:xfrm>
            <a:off x="1428728" y="857232"/>
            <a:ext cx="7501022" cy="6000768"/>
            <a:chOff x="1285884" y="857232"/>
            <a:chExt cx="7786710" cy="6000768"/>
          </a:xfrm>
        </p:grpSpPr>
        <p:pic>
          <p:nvPicPr>
            <p:cNvPr id="61444" name="Picture 4" descr="Rational and Irrational - ppt video online download"/>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85884" y="857232"/>
              <a:ext cx="7786710" cy="6000768"/>
            </a:xfrm>
            <a:prstGeom prst="rect">
              <a:avLst/>
            </a:prstGeom>
            <a:noFill/>
          </p:spPr>
        </p:pic>
        <p:pic>
          <p:nvPicPr>
            <p:cNvPr id="61446" name="Picture 6" descr="Real Number Line | Number line, Rational numbers, Real number system"/>
            <p:cNvPicPr>
              <a:picLocks noChangeAspect="1" noChangeArrowheads="1"/>
            </p:cNvPicPr>
            <p:nvPr/>
          </p:nvPicPr>
          <p:blipFill>
            <a:blip r:embed="rId4">
              <a:clrChange>
                <a:clrFrom>
                  <a:srgbClr val="FFFFFF"/>
                </a:clrFrom>
                <a:clrTo>
                  <a:srgbClr val="FFFFFF">
                    <a:alpha val="0"/>
                  </a:srgbClr>
                </a:clrTo>
              </a:clrChange>
            </a:blip>
            <a:srcRect t="38960" r="2212" b="39634"/>
            <a:stretch>
              <a:fillRect/>
            </a:stretch>
          </p:blipFill>
          <p:spPr bwMode="auto">
            <a:xfrm>
              <a:off x="1714480" y="4816802"/>
              <a:ext cx="7068208" cy="928694"/>
            </a:xfrm>
            <a:prstGeom prst="rect">
              <a:avLst/>
            </a:prstGeom>
            <a:noFill/>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WHY IS BASEBALL LIKE CAKE ?</a:t>
            </a:r>
            <a:endParaRPr lang="en-IN" sz="3200" dirty="0"/>
          </a:p>
        </p:txBody>
      </p:sp>
      <p:sp>
        <p:nvSpPr>
          <p:cNvPr id="4" name="TextBox 3"/>
          <p:cNvSpPr txBox="1"/>
          <p:nvPr/>
        </p:nvSpPr>
        <p:spPr>
          <a:xfrm>
            <a:off x="1357290" y="785794"/>
            <a:ext cx="7786710" cy="1015663"/>
          </a:xfrm>
          <a:prstGeom prst="rect">
            <a:avLst/>
          </a:prstGeom>
          <a:noFill/>
        </p:spPr>
        <p:txBody>
          <a:bodyPr wrap="square" rtlCol="0">
            <a:spAutoFit/>
          </a:bodyPr>
          <a:lstStyle/>
          <a:p>
            <a:pPr algn="just"/>
            <a:r>
              <a:rPr lang="en-US" sz="2000" b="1" dirty="0" smtClean="0">
                <a:latin typeface="Times New Roman" pitchFamily="18" charset="0"/>
                <a:cs typeface="Times New Roman" pitchFamily="18" charset="0"/>
              </a:rPr>
              <a:t>Simplify each problem below completely and match your solution at the bottom of the page. Write letter of that problem in the box given below in order to solve the Riddle, Some letter may be unused.</a:t>
            </a:r>
            <a:endParaRPr lang="en-IN" sz="2000" b="1" dirty="0">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1571604" y="2214554"/>
          <a:ext cx="1554363" cy="2505360"/>
        </p:xfrm>
        <a:graphic>
          <a:graphicData uri="http://schemas.openxmlformats.org/drawingml/2006/table">
            <a:tbl>
              <a:tblPr firstRow="1" bandRow="1">
                <a:tableStyleId>{5940675A-B579-460E-94D1-54222C63F5DA}</a:tableStyleId>
              </a:tblPr>
              <a:tblGrid>
                <a:gridCol w="464278"/>
                <a:gridCol w="1090085"/>
              </a:tblGrid>
              <a:tr h="621760">
                <a:tc>
                  <a:txBody>
                    <a:bodyPr/>
                    <a:lstStyle/>
                    <a:p>
                      <a:pPr algn="ctr"/>
                      <a:r>
                        <a:rPr lang="en-US" b="1" dirty="0" smtClean="0"/>
                        <a:t>A</a:t>
                      </a:r>
                      <a:endParaRPr lang="en-IN" b="1" dirty="0"/>
                    </a:p>
                  </a:txBody>
                  <a:tcPr anchor="ctr"/>
                </a:tc>
                <a:tc>
                  <a:txBody>
                    <a:bodyPr/>
                    <a:lstStyle/>
                    <a:p>
                      <a:pPr algn="ctr"/>
                      <a:r>
                        <a:rPr lang="en-US" b="1" dirty="0" smtClean="0"/>
                        <a:t>|-13|</a:t>
                      </a:r>
                      <a:endParaRPr lang="en-IN" b="1" dirty="0"/>
                    </a:p>
                  </a:txBody>
                  <a:tcPr anchor="ctr"/>
                </a:tc>
              </a:tr>
              <a:tr h="621760">
                <a:tc>
                  <a:txBody>
                    <a:bodyPr/>
                    <a:lstStyle/>
                    <a:p>
                      <a:pPr algn="ctr"/>
                      <a:r>
                        <a:rPr lang="en-US" b="1" dirty="0" smtClean="0"/>
                        <a:t>B</a:t>
                      </a:r>
                      <a:endParaRPr lang="en-IN" b="1" dirty="0"/>
                    </a:p>
                  </a:txBody>
                  <a:tcPr anchor="ctr"/>
                </a:tc>
                <a:tc>
                  <a:txBody>
                    <a:bodyPr/>
                    <a:lstStyle/>
                    <a:p>
                      <a:pPr algn="ctr"/>
                      <a:r>
                        <a:rPr lang="en-US" b="1" dirty="0" smtClean="0"/>
                        <a:t>|23|</a:t>
                      </a:r>
                      <a:endParaRPr lang="en-IN" b="1" dirty="0"/>
                    </a:p>
                  </a:txBody>
                  <a:tcPr anchor="ctr"/>
                </a:tc>
              </a:tr>
              <a:tr h="621760">
                <a:tc>
                  <a:txBody>
                    <a:bodyPr/>
                    <a:lstStyle/>
                    <a:p>
                      <a:pPr algn="ctr"/>
                      <a:r>
                        <a:rPr lang="en-US" b="1" dirty="0" smtClean="0"/>
                        <a:t>C</a:t>
                      </a:r>
                      <a:endParaRPr lang="en-IN" b="1" dirty="0"/>
                    </a:p>
                  </a:txBody>
                  <a:tcPr anchor="ctr"/>
                </a:tc>
                <a:tc>
                  <a:txBody>
                    <a:bodyPr/>
                    <a:lstStyle/>
                    <a:p>
                      <a:pPr algn="ctr"/>
                      <a:r>
                        <a:rPr lang="en-US" b="1" dirty="0" smtClean="0"/>
                        <a:t>-</a:t>
                      </a:r>
                      <a:r>
                        <a:rPr lang="en-US" b="1" baseline="0" dirty="0" smtClean="0"/>
                        <a:t> |- 6 | </a:t>
                      </a:r>
                      <a:endParaRPr lang="en-IN" b="1" dirty="0"/>
                    </a:p>
                  </a:txBody>
                  <a:tcPr anchor="ctr"/>
                </a:tc>
              </a:tr>
              <a:tr h="621760">
                <a:tc>
                  <a:txBody>
                    <a:bodyPr/>
                    <a:lstStyle/>
                    <a:p>
                      <a:pPr algn="ctr"/>
                      <a:r>
                        <a:rPr lang="en-US" b="1" dirty="0" smtClean="0"/>
                        <a:t>D</a:t>
                      </a:r>
                      <a:endParaRPr lang="en-IN"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    |</a:t>
                      </a:r>
                      <a:endParaRPr lang="en-IN" sz="1800" kern="1200" dirty="0" smtClean="0">
                        <a:solidFill>
                          <a:schemeClr val="tx1"/>
                        </a:solidFill>
                        <a:latin typeface="+mn-lt"/>
                        <a:ea typeface="+mn-ea"/>
                        <a:cs typeface="+mn-cs"/>
                      </a:endParaRPr>
                    </a:p>
                    <a:p>
                      <a:pPr algn="ctr"/>
                      <a:endParaRPr lang="en-IN" b="1" dirty="0"/>
                    </a:p>
                  </a:txBody>
                  <a:tcPr anchor="ctr"/>
                </a:tc>
              </a:tr>
            </a:tbl>
          </a:graphicData>
        </a:graphic>
      </p:graphicFrame>
      <p:graphicFrame>
        <p:nvGraphicFramePr>
          <p:cNvPr id="6" name="Table 5"/>
          <p:cNvGraphicFramePr>
            <a:graphicFrameLocks noGrp="1"/>
          </p:cNvGraphicFramePr>
          <p:nvPr/>
        </p:nvGraphicFramePr>
        <p:xfrm>
          <a:off x="3334598" y="2224332"/>
          <a:ext cx="1554363" cy="2487040"/>
        </p:xfrm>
        <a:graphic>
          <a:graphicData uri="http://schemas.openxmlformats.org/drawingml/2006/table">
            <a:tbl>
              <a:tblPr firstRow="1" bandRow="1">
                <a:tableStyleId>{5940675A-B579-460E-94D1-54222C63F5DA}</a:tableStyleId>
              </a:tblPr>
              <a:tblGrid>
                <a:gridCol w="464278"/>
                <a:gridCol w="1090085"/>
              </a:tblGrid>
              <a:tr h="621760">
                <a:tc>
                  <a:txBody>
                    <a:bodyPr/>
                    <a:lstStyle/>
                    <a:p>
                      <a:r>
                        <a:rPr lang="en-US" b="1" dirty="0" smtClean="0"/>
                        <a:t>E</a:t>
                      </a:r>
                      <a:endParaRPr lang="en-IN" b="1" dirty="0"/>
                    </a:p>
                  </a:txBody>
                  <a:tcPr anchor="ctr"/>
                </a:tc>
                <a:tc>
                  <a:txBody>
                    <a:bodyPr/>
                    <a:lstStyle/>
                    <a:p>
                      <a:endParaRPr lang="en-IN" b="1" dirty="0"/>
                    </a:p>
                  </a:txBody>
                  <a:tcPr anchor="ctr"/>
                </a:tc>
              </a:tr>
              <a:tr h="621760">
                <a:tc>
                  <a:txBody>
                    <a:bodyPr/>
                    <a:lstStyle/>
                    <a:p>
                      <a:r>
                        <a:rPr lang="en-US" b="1" dirty="0" smtClean="0"/>
                        <a:t>N</a:t>
                      </a:r>
                      <a:endParaRPr lang="en-IN" b="1" dirty="0"/>
                    </a:p>
                  </a:txBody>
                  <a:tcPr anchor="ctr"/>
                </a:tc>
                <a:tc>
                  <a:txBody>
                    <a:bodyPr/>
                    <a:lstStyle/>
                    <a:p>
                      <a:endParaRPr lang="en-IN" b="1" dirty="0"/>
                    </a:p>
                  </a:txBody>
                  <a:tcPr anchor="ctr"/>
                </a:tc>
              </a:tr>
              <a:tr h="621760">
                <a:tc>
                  <a:txBody>
                    <a:bodyPr/>
                    <a:lstStyle/>
                    <a:p>
                      <a:r>
                        <a:rPr lang="en-US" b="1" dirty="0" smtClean="0"/>
                        <a:t>I</a:t>
                      </a:r>
                      <a:endParaRPr lang="en-IN" b="1" dirty="0"/>
                    </a:p>
                  </a:txBody>
                  <a:tcPr anchor="ctr"/>
                </a:tc>
                <a:tc>
                  <a:txBody>
                    <a:bodyPr/>
                    <a:lstStyle/>
                    <a:p>
                      <a:pPr algn="ctr"/>
                      <a:r>
                        <a:rPr lang="en-US" b="1" dirty="0" smtClean="0"/>
                        <a:t>|25|</a:t>
                      </a:r>
                      <a:endParaRPr lang="en-IN" b="1" dirty="0"/>
                    </a:p>
                  </a:txBody>
                  <a:tcPr anchor="ctr"/>
                </a:tc>
              </a:tr>
              <a:tr h="621760">
                <a:tc>
                  <a:txBody>
                    <a:bodyPr/>
                    <a:lstStyle/>
                    <a:p>
                      <a:r>
                        <a:rPr lang="en-US" b="1" dirty="0" smtClean="0"/>
                        <a:t>K</a:t>
                      </a:r>
                      <a:endParaRPr lang="en-IN" b="1" dirty="0"/>
                    </a:p>
                  </a:txBody>
                  <a:tcPr anchor="ctr"/>
                </a:tc>
                <a:tc>
                  <a:txBody>
                    <a:bodyPr/>
                    <a:lstStyle/>
                    <a:p>
                      <a:endParaRPr lang="en-IN" b="1" dirty="0"/>
                    </a:p>
                  </a:txBody>
                  <a:tcPr anchor="ctr"/>
                </a:tc>
              </a:tr>
            </a:tbl>
          </a:graphicData>
        </a:graphic>
      </p:graphicFrame>
      <p:graphicFrame>
        <p:nvGraphicFramePr>
          <p:cNvPr id="7" name="Table 6"/>
          <p:cNvGraphicFramePr>
            <a:graphicFrameLocks noGrp="1"/>
          </p:cNvGraphicFramePr>
          <p:nvPr/>
        </p:nvGraphicFramePr>
        <p:xfrm>
          <a:off x="5082602" y="2237510"/>
          <a:ext cx="1632538" cy="2487040"/>
        </p:xfrm>
        <a:graphic>
          <a:graphicData uri="http://schemas.openxmlformats.org/drawingml/2006/table">
            <a:tbl>
              <a:tblPr firstRow="1" bandRow="1">
                <a:tableStyleId>{5940675A-B579-460E-94D1-54222C63F5DA}</a:tableStyleId>
              </a:tblPr>
              <a:tblGrid>
                <a:gridCol w="487628"/>
                <a:gridCol w="1144910"/>
              </a:tblGrid>
              <a:tr h="621760">
                <a:tc>
                  <a:txBody>
                    <a:bodyPr/>
                    <a:lstStyle/>
                    <a:p>
                      <a:r>
                        <a:rPr lang="en-US" b="1" dirty="0" smtClean="0"/>
                        <a:t>L</a:t>
                      </a:r>
                      <a:endParaRPr lang="en-IN" b="1" dirty="0"/>
                    </a:p>
                  </a:txBody>
                  <a:tcPr anchor="ctr"/>
                </a:tc>
                <a:tc>
                  <a:txBody>
                    <a:bodyPr/>
                    <a:lstStyle/>
                    <a:p>
                      <a:r>
                        <a:rPr lang="en-US" b="1" dirty="0" smtClean="0"/>
                        <a:t>|7| - |-5|</a:t>
                      </a:r>
                      <a:endParaRPr lang="en-IN" b="1" dirty="0"/>
                    </a:p>
                  </a:txBody>
                  <a:tcPr anchor="ctr"/>
                </a:tc>
              </a:tr>
              <a:tr h="621760">
                <a:tc>
                  <a:txBody>
                    <a:bodyPr/>
                    <a:lstStyle/>
                    <a:p>
                      <a:r>
                        <a:rPr lang="en-US" b="1" dirty="0" smtClean="0"/>
                        <a:t>N</a:t>
                      </a:r>
                      <a:endParaRPr lang="en-IN" b="1" dirty="0"/>
                    </a:p>
                  </a:txBody>
                  <a:tcPr anchor="ctr"/>
                </a:tc>
                <a:tc>
                  <a:txBody>
                    <a:bodyPr/>
                    <a:lstStyle/>
                    <a:p>
                      <a:r>
                        <a:rPr lang="en-US" sz="1500" b="1" dirty="0" smtClean="0"/>
                        <a:t>|15.2 – 8.1|</a:t>
                      </a:r>
                      <a:endParaRPr lang="en-IN" sz="1500" b="1" dirty="0"/>
                    </a:p>
                  </a:txBody>
                  <a:tcPr anchor="ctr"/>
                </a:tc>
              </a:tr>
              <a:tr h="621760">
                <a:tc>
                  <a:txBody>
                    <a:bodyPr/>
                    <a:lstStyle/>
                    <a:p>
                      <a:r>
                        <a:rPr lang="en-US" b="1" dirty="0" smtClean="0"/>
                        <a:t>O</a:t>
                      </a:r>
                      <a:endParaRPr lang="en-IN" b="1" dirty="0"/>
                    </a:p>
                  </a:txBody>
                  <a:tcPr anchor="ctr"/>
                </a:tc>
                <a:tc>
                  <a:txBody>
                    <a:bodyPr/>
                    <a:lstStyle/>
                    <a:p>
                      <a:r>
                        <a:rPr lang="en-US" sz="1500" b="1" dirty="0" smtClean="0"/>
                        <a:t>|-1| + |-14|</a:t>
                      </a:r>
                      <a:endParaRPr lang="en-IN" sz="1500" b="1" dirty="0"/>
                    </a:p>
                  </a:txBody>
                  <a:tcPr anchor="ctr"/>
                </a:tc>
              </a:tr>
              <a:tr h="621760">
                <a:tc>
                  <a:txBody>
                    <a:bodyPr/>
                    <a:lstStyle/>
                    <a:p>
                      <a:r>
                        <a:rPr lang="en-US" b="1" dirty="0" smtClean="0"/>
                        <a:t>R</a:t>
                      </a:r>
                      <a:endParaRPr lang="en-IN" b="1" dirty="0"/>
                    </a:p>
                  </a:txBody>
                  <a:tcPr anchor="ctr"/>
                </a:tc>
                <a:tc>
                  <a:txBody>
                    <a:bodyPr/>
                    <a:lstStyle/>
                    <a:p>
                      <a:endParaRPr lang="en-IN" b="1" dirty="0"/>
                    </a:p>
                  </a:txBody>
                  <a:tcPr anchor="ctr"/>
                </a:tc>
              </a:tr>
            </a:tbl>
          </a:graphicData>
        </a:graphic>
      </p:graphicFrame>
      <p:graphicFrame>
        <p:nvGraphicFramePr>
          <p:cNvPr id="8" name="Table 7"/>
          <p:cNvGraphicFramePr>
            <a:graphicFrameLocks noGrp="1"/>
          </p:cNvGraphicFramePr>
          <p:nvPr/>
        </p:nvGraphicFramePr>
        <p:xfrm>
          <a:off x="6858016" y="2214554"/>
          <a:ext cx="1928826" cy="2487040"/>
        </p:xfrm>
        <a:graphic>
          <a:graphicData uri="http://schemas.openxmlformats.org/drawingml/2006/table">
            <a:tbl>
              <a:tblPr firstRow="1" bandRow="1">
                <a:tableStyleId>{5940675A-B579-460E-94D1-54222C63F5DA}</a:tableStyleId>
              </a:tblPr>
              <a:tblGrid>
                <a:gridCol w="389533"/>
                <a:gridCol w="1539293"/>
              </a:tblGrid>
              <a:tr h="621760">
                <a:tc>
                  <a:txBody>
                    <a:bodyPr/>
                    <a:lstStyle/>
                    <a:p>
                      <a:r>
                        <a:rPr lang="en-US" b="1" dirty="0" smtClean="0"/>
                        <a:t>S</a:t>
                      </a:r>
                      <a:endParaRPr lang="en-IN" b="1" dirty="0"/>
                    </a:p>
                  </a:txBody>
                  <a:tcPr anchor="ctr"/>
                </a:tc>
                <a:tc>
                  <a:txBody>
                    <a:bodyPr/>
                    <a:lstStyle/>
                    <a:p>
                      <a:r>
                        <a:rPr lang="en-US" b="1" dirty="0" smtClean="0"/>
                        <a:t>|-</a:t>
                      </a:r>
                      <a:r>
                        <a:rPr lang="en-US" b="1" baseline="0" dirty="0" smtClean="0"/>
                        <a:t> 13| - |8.5|</a:t>
                      </a:r>
                      <a:endParaRPr lang="en-IN" b="1" dirty="0"/>
                    </a:p>
                  </a:txBody>
                  <a:tcPr anchor="ctr"/>
                </a:tc>
              </a:tr>
              <a:tr h="621760">
                <a:tc>
                  <a:txBody>
                    <a:bodyPr/>
                    <a:lstStyle/>
                    <a:p>
                      <a:r>
                        <a:rPr lang="en-US" b="1" dirty="0" smtClean="0"/>
                        <a:t>T</a:t>
                      </a:r>
                      <a:endParaRPr lang="en-IN" b="1" dirty="0"/>
                    </a:p>
                  </a:txBody>
                  <a:tcPr anchor="ctr"/>
                </a:tc>
                <a:tc>
                  <a:txBody>
                    <a:bodyPr/>
                    <a:lstStyle/>
                    <a:p>
                      <a:r>
                        <a:rPr lang="en-US" b="1" dirty="0" smtClean="0"/>
                        <a:t>|2.16| - |0.88|</a:t>
                      </a:r>
                      <a:endParaRPr lang="en-IN" b="1" dirty="0"/>
                    </a:p>
                  </a:txBody>
                  <a:tcPr anchor="ctr"/>
                </a:tc>
              </a:tr>
              <a:tr h="621760">
                <a:tc>
                  <a:txBody>
                    <a:bodyPr/>
                    <a:lstStyle/>
                    <a:p>
                      <a:r>
                        <a:rPr lang="en-US" b="1" dirty="0" smtClean="0"/>
                        <a:t>W</a:t>
                      </a:r>
                      <a:endParaRPr lang="en-IN" b="1" dirty="0"/>
                    </a:p>
                  </a:txBody>
                  <a:tcPr anchor="ctr"/>
                </a:tc>
                <a:tc>
                  <a:txBody>
                    <a:bodyPr/>
                    <a:lstStyle/>
                    <a:p>
                      <a:endParaRPr lang="en-IN" b="1" dirty="0"/>
                    </a:p>
                  </a:txBody>
                  <a:tcPr anchor="ctr"/>
                </a:tc>
              </a:tr>
              <a:tr h="621760">
                <a:tc>
                  <a:txBody>
                    <a:bodyPr/>
                    <a:lstStyle/>
                    <a:p>
                      <a:r>
                        <a:rPr lang="en-US" b="1" dirty="0" smtClean="0"/>
                        <a:t>Y</a:t>
                      </a:r>
                      <a:endParaRPr lang="en-IN"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endParaRPr lang="en-IN" b="1" dirty="0"/>
                    </a:p>
                  </a:txBody>
                  <a:tcPr anchor="ctr"/>
                </a:tc>
              </a:tr>
            </a:tbl>
          </a:graphicData>
        </a:graphic>
      </p:graphicFrame>
      <p:sp>
        <p:nvSpPr>
          <p:cNvPr id="3584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pic>
        <p:nvPicPr>
          <p:cNvPr id="35843"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463294" y="4143380"/>
            <a:ext cx="230800" cy="428628"/>
          </a:xfrm>
          <a:prstGeom prst="rect">
            <a:avLst/>
          </a:prstGeom>
          <a:noFill/>
        </p:spPr>
      </p:pic>
      <p:sp>
        <p:nvSpPr>
          <p:cNvPr id="35845" name="Rectangle 5"/>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84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pic>
        <p:nvPicPr>
          <p:cNvPr id="35846" name="Picture 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969751" y="2285992"/>
            <a:ext cx="745125" cy="571504"/>
          </a:xfrm>
          <a:prstGeom prst="rect">
            <a:avLst/>
          </a:prstGeom>
          <a:noFill/>
        </p:spPr>
      </p:pic>
      <p:sp>
        <p:nvSpPr>
          <p:cNvPr id="35848" name="Rectangle 8"/>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85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
        <p:nvSpPr>
          <p:cNvPr id="35851" name="Rectangle 11"/>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853"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pic>
        <p:nvPicPr>
          <p:cNvPr id="35852" name="Picture 1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857620" y="2857496"/>
            <a:ext cx="754324" cy="614346"/>
          </a:xfrm>
          <a:prstGeom prst="rect">
            <a:avLst/>
          </a:prstGeom>
          <a:noFill/>
        </p:spPr>
      </p:pic>
      <p:sp>
        <p:nvSpPr>
          <p:cNvPr id="35854" name="Rectangle 14"/>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856"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pic>
        <p:nvPicPr>
          <p:cNvPr id="35855" name="Picture 1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786182" y="4143380"/>
            <a:ext cx="1063431" cy="571504"/>
          </a:xfrm>
          <a:prstGeom prst="rect">
            <a:avLst/>
          </a:prstGeom>
          <a:noFill/>
        </p:spPr>
      </p:pic>
      <p:sp>
        <p:nvSpPr>
          <p:cNvPr id="35857" name="Rectangle 17"/>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859"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pic>
        <p:nvPicPr>
          <p:cNvPr id="35858" name="Picture 18"/>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643570" y="4161882"/>
            <a:ext cx="989604" cy="542908"/>
          </a:xfrm>
          <a:prstGeom prst="rect">
            <a:avLst/>
          </a:prstGeom>
          <a:noFill/>
        </p:spPr>
      </p:pic>
      <p:sp>
        <p:nvSpPr>
          <p:cNvPr id="35860" name="Rectangle 20"/>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862"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pic>
        <p:nvPicPr>
          <p:cNvPr id="35861" name="Picture 2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7658824" y="3496926"/>
            <a:ext cx="496448" cy="642941"/>
          </a:xfrm>
          <a:prstGeom prst="rect">
            <a:avLst/>
          </a:prstGeom>
          <a:noFill/>
        </p:spPr>
      </p:pic>
      <p:sp>
        <p:nvSpPr>
          <p:cNvPr id="35863" name="Rectangle 2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866" name="Rectangle 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
        <p:nvSpPr>
          <p:cNvPr id="35868" name="Rectangle 28"/>
          <p:cNvSpPr>
            <a:spLocks noChangeArrowheads="1"/>
          </p:cNvSpPr>
          <p:nvPr/>
        </p:nvSpPr>
        <p:spPr bwMode="auto">
          <a:xfrm>
            <a:off x="0" y="1657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871"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
        <p:nvSpPr>
          <p:cNvPr id="35873" name="Rectangle 33"/>
          <p:cNvSpPr>
            <a:spLocks noChangeArrowheads="1"/>
          </p:cNvSpPr>
          <p:nvPr/>
        </p:nvSpPr>
        <p:spPr bwMode="auto">
          <a:xfrm>
            <a:off x="0" y="1657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875" name="Rectangle 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pic>
        <p:nvPicPr>
          <p:cNvPr id="35874" name="Picture 34"/>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7441277" y="4214818"/>
            <a:ext cx="916937" cy="428628"/>
          </a:xfrm>
          <a:prstGeom prst="rect">
            <a:avLst/>
          </a:prstGeom>
          <a:noFill/>
        </p:spPr>
      </p:pic>
      <p:sp>
        <p:nvSpPr>
          <p:cNvPr id="35876" name="Rectangle 36"/>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6" name="Picture 5"/>
          <p:cNvPicPr>
            <a:picLocks noChangeAspect="1" noChangeArrowheads="1"/>
          </p:cNvPicPr>
          <p:nvPr/>
        </p:nvPicPr>
        <p:blipFill>
          <a:blip r:embed="rId9"/>
          <a:srcRect l="18667" t="38086" r="19290" b="51172"/>
          <a:stretch>
            <a:fillRect/>
          </a:stretch>
        </p:blipFill>
        <p:spPr bwMode="auto">
          <a:xfrm>
            <a:off x="1500166" y="4789766"/>
            <a:ext cx="7303242" cy="710935"/>
          </a:xfrm>
          <a:prstGeom prst="rect">
            <a:avLst/>
          </a:prstGeom>
          <a:noFill/>
          <a:ln w="9525">
            <a:noFill/>
            <a:miter lim="800000"/>
            <a:headEnd/>
            <a:tailEnd/>
          </a:ln>
          <a:effectLst/>
        </p:spPr>
      </p:pic>
      <p:sp>
        <p:nvSpPr>
          <p:cNvPr id="57" name="Rounded Rectangle 56"/>
          <p:cNvSpPr/>
          <p:nvPr/>
        </p:nvSpPr>
        <p:spPr>
          <a:xfrm>
            <a:off x="0" y="0"/>
            <a:ext cx="1357290" cy="6858000"/>
          </a:xfrm>
          <a:prstGeom prst="roundRect">
            <a:avLst>
              <a:gd name="adj" fmla="val 25061"/>
            </a:avLst>
          </a:prstGeom>
          <a:no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4400" b="1" dirty="0" smtClean="0">
                <a:solidFill>
                  <a:srgbClr val="FFFF00"/>
                </a:solidFill>
                <a:latin typeface="Eras Bold ITC" pitchFamily="34" charset="0"/>
              </a:rPr>
              <a:t>RIDDLE</a:t>
            </a:r>
            <a:endParaRPr lang="en-IN" sz="4400" b="1" dirty="0">
              <a:solidFill>
                <a:srgbClr val="FFFF00"/>
              </a:solidFill>
              <a:latin typeface="Eras Bold ITC" pitchFamily="34" charset="0"/>
            </a:endParaRPr>
          </a:p>
        </p:txBody>
      </p:sp>
      <p:pic>
        <p:nvPicPr>
          <p:cNvPr id="35886" name="Picture 46" descr="Cartoon Cake with Candles Royalty Free Vector Image"/>
          <p:cNvPicPr>
            <a:picLocks noChangeAspect="1" noChangeArrowheads="1"/>
          </p:cNvPicPr>
          <p:nvPr/>
        </p:nvPicPr>
        <p:blipFill>
          <a:blip r:embed="rId10" cstate="print"/>
          <a:srcRect r="1133" b="7991"/>
          <a:stretch>
            <a:fillRect/>
          </a:stretch>
        </p:blipFill>
        <p:spPr bwMode="auto">
          <a:xfrm>
            <a:off x="7331614" y="5605632"/>
            <a:ext cx="1201738" cy="1142984"/>
          </a:xfrm>
          <a:prstGeom prst="rect">
            <a:avLst/>
          </a:prstGeom>
          <a:noFill/>
        </p:spPr>
      </p:pic>
      <p:pic>
        <p:nvPicPr>
          <p:cNvPr id="35888" name="Picture 48" descr="Baseball Bat Stock Photos, Pictures, Royalty Free Baseball Bat ..."/>
          <p:cNvPicPr>
            <a:picLocks noChangeAspect="1" noChangeArrowheads="1"/>
          </p:cNvPicPr>
          <p:nvPr/>
        </p:nvPicPr>
        <p:blipFill>
          <a:blip r:embed="rId11" cstate="print"/>
          <a:srcRect/>
          <a:stretch>
            <a:fillRect/>
          </a:stretch>
        </p:blipFill>
        <p:spPr bwMode="auto">
          <a:xfrm>
            <a:off x="1535883" y="5625052"/>
            <a:ext cx="1167251" cy="1143008"/>
          </a:xfrm>
          <a:prstGeom prst="rect">
            <a:avLst/>
          </a:prstGeom>
          <a:noFill/>
        </p:spPr>
      </p:pic>
      <p:cxnSp>
        <p:nvCxnSpPr>
          <p:cNvPr id="62" name="Straight Arrow Connector 61"/>
          <p:cNvCxnSpPr/>
          <p:nvPr/>
        </p:nvCxnSpPr>
        <p:spPr>
          <a:xfrm>
            <a:off x="3188210" y="6173624"/>
            <a:ext cx="3786214" cy="1588"/>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1357290" y="357166"/>
            <a:ext cx="7358114" cy="6215106"/>
          </a:xfrm>
        </p:spPr>
        <p:txBody>
          <a:bodyPr>
            <a:normAutofit fontScale="47500" lnSpcReduction="20000"/>
          </a:bodyPr>
          <a:lstStyle/>
          <a:p>
            <a:pPr algn="ctr">
              <a:spcBef>
                <a:spcPct val="0"/>
              </a:spcBef>
              <a:buNone/>
            </a:pPr>
            <a:r>
              <a:rPr lang="en-IN" altLang="en-US" sz="5700" b="1" dirty="0" smtClean="0">
                <a:solidFill>
                  <a:schemeClr val="accent1"/>
                </a:solidFill>
                <a:latin typeface="Eras Bold ITC" pitchFamily="34" charset="0"/>
                <a:ea typeface="+mj-ea"/>
                <a:cs typeface="+mj-cs"/>
              </a:rPr>
              <a:t>Comparison</a:t>
            </a:r>
            <a:r>
              <a:rPr lang="en-IN" altLang="en-US" sz="4700" dirty="0" smtClean="0">
                <a:latin typeface="Copperplate Gothic Bold" pitchFamily="34" charset="0"/>
                <a:ea typeface="+mj-ea"/>
                <a:cs typeface="+mj-cs"/>
              </a:rPr>
              <a:t> </a:t>
            </a:r>
            <a:r>
              <a:rPr lang="en-IN" altLang="en-US" sz="5800" b="1" dirty="0" smtClean="0">
                <a:solidFill>
                  <a:schemeClr val="accent1"/>
                </a:solidFill>
                <a:latin typeface="Eras Bold ITC" pitchFamily="34" charset="0"/>
                <a:ea typeface="+mj-ea"/>
                <a:cs typeface="+mj-cs"/>
              </a:rPr>
              <a:t>of Rational Numbers</a:t>
            </a:r>
          </a:p>
          <a:p>
            <a:pPr>
              <a:buNone/>
            </a:pPr>
            <a:r>
              <a:rPr lang="en-IN" sz="4200" dirty="0" smtClean="0">
                <a:solidFill>
                  <a:srgbClr val="0070C0"/>
                </a:solidFill>
              </a:rPr>
              <a:t>   Rational numbers can be compared in two different ways </a:t>
            </a:r>
          </a:p>
          <a:p>
            <a:pPr marL="514350" indent="-514350">
              <a:buAutoNum type="arabicPeriod"/>
            </a:pPr>
            <a:r>
              <a:rPr lang="en-IN" sz="4200" dirty="0" smtClean="0">
                <a:solidFill>
                  <a:srgbClr val="FF0000"/>
                </a:solidFill>
              </a:rPr>
              <a:t>By representing on number line.</a:t>
            </a:r>
          </a:p>
          <a:p>
            <a:pPr marL="514350" indent="-514350">
              <a:buAutoNum type="arabicPeriod"/>
            </a:pPr>
            <a:r>
              <a:rPr lang="en-IN" sz="4200" dirty="0" smtClean="0">
                <a:solidFill>
                  <a:srgbClr val="FF0000"/>
                </a:solidFill>
              </a:rPr>
              <a:t>Without representing on number line.</a:t>
            </a:r>
          </a:p>
          <a:p>
            <a:pPr marL="514350" indent="-514350">
              <a:lnSpc>
                <a:spcPct val="120000"/>
              </a:lnSpc>
              <a:buNone/>
            </a:pPr>
            <a:r>
              <a:rPr lang="en-IN" sz="2000" dirty="0" smtClean="0"/>
              <a:t>	</a:t>
            </a:r>
            <a:r>
              <a:rPr lang="en-IN" sz="4400" b="1" spc="10" dirty="0" smtClean="0">
                <a:latin typeface="Times New Roman" pitchFamily="18" charset="0"/>
              </a:rPr>
              <a:t>We have the following facts about the comparison of rational numbers</a:t>
            </a:r>
            <a:r>
              <a:rPr lang="en-IN" sz="2500" b="1" spc="10" dirty="0" smtClean="0">
                <a:latin typeface="Times New Roman" pitchFamily="18" charset="0"/>
              </a:rPr>
              <a:t>.</a:t>
            </a:r>
          </a:p>
          <a:p>
            <a:pPr marL="514350" indent="-514350">
              <a:buAutoNum type="arabicPeriod"/>
            </a:pPr>
            <a:r>
              <a:rPr lang="en-IN" sz="4200" dirty="0" smtClean="0"/>
              <a:t>Every positive rational number is greater than zero.</a:t>
            </a:r>
          </a:p>
          <a:p>
            <a:pPr marL="514350" indent="-514350">
              <a:buFont typeface="Arial" panose="020B0604020202020204" pitchFamily="34" charset="0"/>
              <a:buAutoNum type="arabicPeriod"/>
            </a:pPr>
            <a:r>
              <a:rPr lang="en-IN" sz="4200" dirty="0" smtClean="0"/>
              <a:t>Every negative rational number is less than zero.</a:t>
            </a:r>
          </a:p>
          <a:p>
            <a:pPr marL="514350" indent="-514350">
              <a:buFont typeface="Arial" panose="020B0604020202020204" pitchFamily="34" charset="0"/>
              <a:buAutoNum type="arabicPeriod"/>
            </a:pPr>
            <a:r>
              <a:rPr lang="en-IN" sz="4200" dirty="0" smtClean="0"/>
              <a:t>Every positive rational number is greater than every negative rational number.</a:t>
            </a:r>
          </a:p>
          <a:p>
            <a:pPr marL="514350" indent="-514350">
              <a:buFont typeface="Arial" panose="020B0604020202020204" pitchFamily="34" charset="0"/>
              <a:buAutoNum type="arabicPeriod"/>
            </a:pPr>
            <a:r>
              <a:rPr lang="en-IN" sz="4200" dirty="0" smtClean="0"/>
              <a:t>Every rational number represented by a point on the right of number line is greater than every rational number represented by points on its left.</a:t>
            </a:r>
          </a:p>
          <a:p>
            <a:pPr marL="514350" indent="-514350">
              <a:buFont typeface="Arial" panose="020B0604020202020204" pitchFamily="34" charset="0"/>
              <a:buAutoNum type="arabicPeriod"/>
            </a:pPr>
            <a:r>
              <a:rPr lang="en-IN" sz="4200" dirty="0" smtClean="0"/>
              <a:t>Every rational number represented by a point on the left of number line is less than every rational number represented by points on its right.</a:t>
            </a:r>
          </a:p>
          <a:p>
            <a:pPr marL="514350" indent="-514350">
              <a:buFont typeface="Arial" panose="020B0604020202020204" pitchFamily="34" charset="0"/>
              <a:buAutoNum type="arabicPeriod"/>
            </a:pPr>
            <a:r>
              <a:rPr lang="en-IN" sz="4200" dirty="0" smtClean="0"/>
              <a:t>If two rational numbers have the same positive denominator, the number with the larger numerator will be greater than the one with smaller numerator.</a:t>
            </a:r>
          </a:p>
          <a:p>
            <a:pPr marL="514350" indent="-514350">
              <a:buFont typeface="Arial" panose="020B0604020202020204" pitchFamily="34" charset="0"/>
              <a:buAutoNum type="arabicPeriod"/>
            </a:pPr>
            <a:r>
              <a:rPr lang="en-IN" sz="4200" dirty="0" smtClean="0"/>
              <a:t>If two rational numbers have different denominators, then first make denominators equal and then compare.</a:t>
            </a:r>
          </a:p>
          <a:p>
            <a:pPr marL="514350" indent="-514350">
              <a:buFont typeface="Arial" panose="020B0604020202020204" pitchFamily="34" charset="0"/>
              <a:buAutoNum type="arabicPeriod"/>
            </a:pPr>
            <a:endParaRPr lang="en-IN" sz="3400" dirty="0" smtClean="0"/>
          </a:p>
          <a:p>
            <a:pPr marL="514350" indent="-514350">
              <a:buAutoNum type="arabicPeriod"/>
            </a:pPr>
            <a:endParaRPr lang="en-IN" sz="20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Geometry Clipart | Free download on ClipArtMag"/>
          <p:cNvPicPr>
            <a:picLocks noChangeAspect="1" noChangeArrowheads="1"/>
          </p:cNvPicPr>
          <p:nvPr/>
        </p:nvPicPr>
        <p:blipFill>
          <a:blip r:embed="rId2"/>
          <a:srcRect t="12857"/>
          <a:stretch>
            <a:fillRect/>
          </a:stretch>
        </p:blipFill>
        <p:spPr bwMode="auto">
          <a:xfrm>
            <a:off x="7500958" y="4286257"/>
            <a:ext cx="1643042" cy="2571744"/>
          </a:xfrm>
          <a:prstGeom prst="rect">
            <a:avLst/>
          </a:prstGeom>
          <a:noFill/>
        </p:spPr>
      </p:pic>
      <p:sp>
        <p:nvSpPr>
          <p:cNvPr id="3" name="Date Placeholder 2"/>
          <p:cNvSpPr>
            <a:spLocks noGrp="1"/>
          </p:cNvSpPr>
          <p:nvPr>
            <p:ph type="dt" sz="half" idx="4294967295"/>
          </p:nvPr>
        </p:nvSpPr>
        <p:spPr>
          <a:xfrm>
            <a:off x="457200" y="6356350"/>
            <a:ext cx="2133600" cy="365125"/>
          </a:xfrm>
          <a:prstGeom prst="rect">
            <a:avLst/>
          </a:prstGeom>
        </p:spPr>
        <p:txBody>
          <a:bodyPr/>
          <a:lstStyle/>
          <a:p>
            <a:fld id="{40D8199D-6157-4904-B808-519EB97F26D4}" type="datetime2">
              <a:rPr lang="en-US" smtClean="0"/>
              <a:pPr/>
              <a:t>Tuesday, April 28, 2020</a:t>
            </a:fld>
            <a:endParaRPr lang="en-US"/>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3561BA9-CDCF-4958-B8AB-66F3BF063E13}" type="slidenum">
              <a:rPr lang="en-US" smtClean="0"/>
              <a:pPr/>
              <a:t>16</a:t>
            </a:fld>
            <a:endParaRPr lang="en-US"/>
          </a:p>
        </p:txBody>
      </p:sp>
      <p:sp>
        <p:nvSpPr>
          <p:cNvPr id="5" name="Rectangle 4"/>
          <p:cNvSpPr/>
          <p:nvPr/>
        </p:nvSpPr>
        <p:spPr>
          <a:xfrm>
            <a:off x="1357290" y="857232"/>
            <a:ext cx="7572428" cy="4985980"/>
          </a:xfrm>
          <a:prstGeom prst="rect">
            <a:avLst/>
          </a:prstGeom>
        </p:spPr>
        <p:txBody>
          <a:bodyPr wrap="square">
            <a:spAutoFit/>
          </a:bodyPr>
          <a:lstStyle/>
          <a:p>
            <a:pPr>
              <a:lnSpc>
                <a:spcPct val="150000"/>
              </a:lnSpc>
              <a:buNone/>
            </a:pPr>
            <a:r>
              <a:rPr lang="en-IN" sz="2000" dirty="0" smtClean="0">
                <a:latin typeface="Times New Roman" pitchFamily="18" charset="0"/>
                <a:cs typeface="Times New Roman" pitchFamily="18" charset="0"/>
              </a:rPr>
              <a:t> </a:t>
            </a:r>
            <a:r>
              <a:rPr lang="en-IN" sz="2000" b="1" dirty="0" smtClean="0">
                <a:latin typeface="Times New Roman" pitchFamily="18" charset="0"/>
                <a:cs typeface="Times New Roman" pitchFamily="18" charset="0"/>
              </a:rPr>
              <a:t>Which of the two rational numbers -4/9 and 5/-12 is greater?</a:t>
            </a:r>
          </a:p>
          <a:p>
            <a:pPr>
              <a:lnSpc>
                <a:spcPct val="150000"/>
              </a:lnSpc>
              <a:buNone/>
            </a:pPr>
            <a:r>
              <a:rPr lang="en-IN" sz="2000" b="1" u="sng" dirty="0" smtClean="0">
                <a:latin typeface="Times New Roman" pitchFamily="18" charset="0"/>
                <a:cs typeface="Times New Roman" pitchFamily="18" charset="0"/>
              </a:rPr>
              <a:t>Soln. </a:t>
            </a:r>
            <a:r>
              <a:rPr lang="en-IN" sz="2000" dirty="0" smtClean="0">
                <a:latin typeface="Times New Roman" pitchFamily="18" charset="0"/>
                <a:cs typeface="Times New Roman" pitchFamily="18" charset="0"/>
              </a:rPr>
              <a:t> First we write each of the given rational numbers with positive denominator. </a:t>
            </a:r>
          </a:p>
          <a:p>
            <a:pPr>
              <a:lnSpc>
                <a:spcPct val="150000"/>
              </a:lnSpc>
              <a:buNone/>
            </a:pPr>
            <a:r>
              <a:rPr lang="en-IN" sz="2000" dirty="0" smtClean="0">
                <a:latin typeface="Times New Roman" pitchFamily="18" charset="0"/>
                <a:cs typeface="Times New Roman" pitchFamily="18" charset="0"/>
              </a:rPr>
              <a:t>Clearly, denominator of -4/9 is positive. The denominator of 5/-12 is negative. So we express it with positive denominator as follows.</a:t>
            </a:r>
          </a:p>
          <a:p>
            <a:pPr>
              <a:lnSpc>
                <a:spcPct val="150000"/>
              </a:lnSpc>
              <a:buNone/>
            </a:pPr>
            <a:r>
              <a:rPr lang="en-IN" sz="2000" dirty="0" smtClean="0">
                <a:latin typeface="Times New Roman" pitchFamily="18" charset="0"/>
                <a:cs typeface="Times New Roman" pitchFamily="18" charset="0"/>
              </a:rPr>
              <a:t>5/-12 = 5x(-1)/(-12)x(-1) = -5/12.</a:t>
            </a:r>
          </a:p>
          <a:p>
            <a:pPr>
              <a:lnSpc>
                <a:spcPct val="150000"/>
              </a:lnSpc>
              <a:buNone/>
            </a:pPr>
            <a:r>
              <a:rPr lang="en-IN" sz="2000" dirty="0" smtClean="0">
                <a:latin typeface="Times New Roman" pitchFamily="18" charset="0"/>
                <a:cs typeface="Times New Roman" pitchFamily="18" charset="0"/>
              </a:rPr>
              <a:t>Now, LCM of denominators 9 and 12 is 36. We write the rational numbers so that they have a  common denominator 36 as follows. </a:t>
            </a:r>
          </a:p>
          <a:p>
            <a:pPr>
              <a:lnSpc>
                <a:spcPct val="150000"/>
              </a:lnSpc>
              <a:buNone/>
            </a:pPr>
            <a:r>
              <a:rPr lang="en-IN" sz="2000" dirty="0" smtClean="0">
                <a:latin typeface="Times New Roman" pitchFamily="18" charset="0"/>
                <a:cs typeface="Times New Roman" pitchFamily="18" charset="0"/>
              </a:rPr>
              <a:t>-4/9 = -4x4/9x4 = -16/36 and -5/12 = -5x3/12x3 = -15/36</a:t>
            </a:r>
          </a:p>
          <a:p>
            <a:pPr>
              <a:lnSpc>
                <a:spcPct val="150000"/>
              </a:lnSpc>
              <a:buNone/>
            </a:pPr>
            <a:r>
              <a:rPr lang="ar-AE" sz="3200" dirty="0" smtClean="0">
                <a:latin typeface="Times New Roman" pitchFamily="18" charset="0"/>
                <a:cs typeface="Times New Roman" pitchFamily="18" charset="0"/>
              </a:rPr>
              <a:t>؞</a:t>
            </a:r>
            <a:r>
              <a:rPr lang="en-IN" sz="3200"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-15 &gt; -16 = -15/36 &gt; -16/36 = -5/12 &gt; -4/9 = 5/-12 &gt; -4/9</a:t>
            </a:r>
            <a:endParaRPr lang="en-IN" sz="3200" dirty="0" smtClean="0">
              <a:latin typeface="Times New Roman" pitchFamily="18" charset="0"/>
              <a:cs typeface="Times New Roman" pitchFamily="18" charset="0"/>
            </a:endParaRPr>
          </a:p>
        </p:txBody>
      </p:sp>
      <p:sp>
        <p:nvSpPr>
          <p:cNvPr id="6" name="TextBox 5"/>
          <p:cNvSpPr txBox="1"/>
          <p:nvPr/>
        </p:nvSpPr>
        <p:spPr>
          <a:xfrm>
            <a:off x="1643042" y="285728"/>
            <a:ext cx="5715040" cy="537711"/>
          </a:xfrm>
          <a:prstGeom prst="rect">
            <a:avLst/>
          </a:prstGeom>
          <a:noFill/>
        </p:spPr>
        <p:txBody>
          <a:bodyPr wrap="square" rtlCol="0">
            <a:spAutoFit/>
          </a:bodyPr>
          <a:lstStyle/>
          <a:p>
            <a:pPr marL="342900" indent="-342900" algn="ctr">
              <a:lnSpc>
                <a:spcPct val="80000"/>
              </a:lnSpc>
            </a:pPr>
            <a:r>
              <a:rPr lang="en-US" altLang="en-US" sz="3600" b="1" dirty="0" smtClean="0">
                <a:solidFill>
                  <a:schemeClr val="accent1"/>
                </a:solidFill>
                <a:latin typeface="Eras Bold ITC" pitchFamily="34" charset="0"/>
                <a:ea typeface="+mj-ea"/>
                <a:cs typeface="+mj-cs"/>
              </a:rPr>
              <a:t>For example:-</a:t>
            </a:r>
            <a:endParaRPr lang="en-IN" altLang="en-US" sz="3600" b="1" dirty="0" smtClean="0">
              <a:solidFill>
                <a:schemeClr val="accent1"/>
              </a:solidFill>
              <a:latin typeface="Eras Bold ITC" pitchFamily="34" charset="0"/>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DELL\Pictures\208-2084445_transparent-school-clipart-png-student-cartoon-png-png.png"/>
          <p:cNvPicPr>
            <a:picLocks noChangeAspect="1" noChangeArrowheads="1"/>
          </p:cNvPicPr>
          <p:nvPr/>
        </p:nvPicPr>
        <p:blipFill>
          <a:blip r:embed="rId2" cstate="print">
            <a:clrChange>
              <a:clrFrom>
                <a:srgbClr val="F7F7F7"/>
              </a:clrFrom>
              <a:clrTo>
                <a:srgbClr val="F7F7F7">
                  <a:alpha val="0"/>
                </a:srgbClr>
              </a:clrTo>
            </a:clrChange>
          </a:blip>
          <a:srcRect l="12631" t="3125" r="17900"/>
          <a:stretch>
            <a:fillRect/>
          </a:stretch>
        </p:blipFill>
        <p:spPr bwMode="auto">
          <a:xfrm>
            <a:off x="7072330" y="3600805"/>
            <a:ext cx="1785950" cy="2140189"/>
          </a:xfrm>
          <a:prstGeom prst="rect">
            <a:avLst/>
          </a:prstGeom>
          <a:noFill/>
        </p:spPr>
      </p:pic>
      <p:sp>
        <p:nvSpPr>
          <p:cNvPr id="6" name="Title 5"/>
          <p:cNvSpPr>
            <a:spLocks noGrp="1"/>
          </p:cNvSpPr>
          <p:nvPr>
            <p:ph type="title"/>
          </p:nvPr>
        </p:nvSpPr>
        <p:spPr/>
        <p:txBody>
          <a:bodyPr>
            <a:noAutofit/>
          </a:bodyPr>
          <a:lstStyle/>
          <a:p>
            <a:pPr marL="342900" indent="-342900" algn="ctr">
              <a:lnSpc>
                <a:spcPct val="80000"/>
              </a:lnSpc>
            </a:pPr>
            <a:r>
              <a:rPr lang="en-IN" altLang="en-US" dirty="0" smtClean="0">
                <a:latin typeface="Eras Bold ITC" pitchFamily="34" charset="0"/>
              </a:rPr>
              <a:t>Addition of </a:t>
            </a:r>
            <a:br>
              <a:rPr lang="en-IN" altLang="en-US" dirty="0" smtClean="0">
                <a:latin typeface="Eras Bold ITC" pitchFamily="34" charset="0"/>
              </a:rPr>
            </a:br>
            <a:r>
              <a:rPr lang="en-IN" altLang="en-US" dirty="0" smtClean="0">
                <a:latin typeface="Eras Bold ITC" pitchFamily="34" charset="0"/>
              </a:rPr>
              <a:t>Rational numbers</a:t>
            </a: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6BC97952-67F5-43E5-BF05-F15D0B5F084A}" type="slidenum">
              <a:rPr lang="en-IN" smtClean="0"/>
              <a:pPr/>
              <a:t>17</a:t>
            </a:fld>
            <a:endParaRPr lang="en-IN"/>
          </a:p>
        </p:txBody>
      </p:sp>
      <p:sp>
        <p:nvSpPr>
          <p:cNvPr id="7" name="Rectangle 6"/>
          <p:cNvSpPr/>
          <p:nvPr/>
        </p:nvSpPr>
        <p:spPr>
          <a:xfrm>
            <a:off x="1360802" y="1297531"/>
            <a:ext cx="7568916" cy="2862322"/>
          </a:xfrm>
          <a:prstGeom prst="rect">
            <a:avLst/>
          </a:prstGeom>
        </p:spPr>
        <p:txBody>
          <a:bodyPr wrap="square">
            <a:spAutoFit/>
          </a:bodyPr>
          <a:lstStyle/>
          <a:p>
            <a:pPr algn="just" fontAlgn="base"/>
            <a:r>
              <a:rPr lang="en-IN" sz="2000" dirty="0" smtClean="0"/>
              <a:t>A rational number is a ratio of two numbers p and q, where q is non-zero number. Here p is called the numerator and q is called the denominator. When it comes to addition of two such rational numbers, there can be four possible variations.</a:t>
            </a:r>
          </a:p>
          <a:p>
            <a:pPr algn="just" fontAlgn="base"/>
            <a:r>
              <a:rPr lang="en-IN" sz="2000" b="1" dirty="0" smtClean="0">
                <a:solidFill>
                  <a:srgbClr val="FF0000"/>
                </a:solidFill>
              </a:rPr>
              <a:t>First, both the rational numbers could have the same denominator</a:t>
            </a:r>
            <a:r>
              <a:rPr lang="en-IN" sz="2000" dirty="0" smtClean="0"/>
              <a:t>. </a:t>
            </a:r>
          </a:p>
          <a:p>
            <a:pPr algn="just" fontAlgn="base"/>
            <a:r>
              <a:rPr lang="en-IN" sz="2000" dirty="0" smtClean="0"/>
              <a:t>For example, when we wish to add 3/5 and 1/5, the answer is simply the sum of 3 and 1, divided by the common denominator 5. So</a:t>
            </a:r>
            <a:endParaRPr lang="en-IN" sz="2000" dirty="0"/>
          </a:p>
        </p:txBody>
      </p:sp>
      <p:pic>
        <p:nvPicPr>
          <p:cNvPr id="2050" name="Picture 2"/>
          <p:cNvPicPr>
            <a:picLocks noChangeAspect="1" noChangeArrowheads="1"/>
          </p:cNvPicPr>
          <p:nvPr/>
        </p:nvPicPr>
        <p:blipFill>
          <a:blip r:embed="rId3">
            <a:clrChange>
              <a:clrFrom>
                <a:srgbClr val="FFFFFF"/>
              </a:clrFrom>
              <a:clrTo>
                <a:srgbClr val="FFFFFF">
                  <a:alpha val="0"/>
                </a:srgbClr>
              </a:clrTo>
            </a:clrChange>
            <a:lum bright="-30000"/>
          </a:blip>
          <a:srcRect/>
          <a:stretch>
            <a:fillRect/>
          </a:stretch>
        </p:blipFill>
        <p:spPr bwMode="auto">
          <a:xfrm>
            <a:off x="1857356" y="4572008"/>
            <a:ext cx="2447925" cy="74295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4857752" y="4286256"/>
            <a:ext cx="2571768" cy="369332"/>
          </a:xfrm>
          <a:prstGeom prst="rect">
            <a:avLst/>
          </a:prstGeom>
        </p:spPr>
        <p:txBody>
          <a:bodyPr wrap="square">
            <a:spAutoFit/>
          </a:bodyPr>
          <a:lstStyle/>
          <a:p>
            <a:r>
              <a:rPr lang="en-IN" b="1" dirty="0" smtClean="0">
                <a:solidFill>
                  <a:srgbClr val="FF0066"/>
                </a:solidFill>
              </a:rPr>
              <a:t>Addition of numerators </a:t>
            </a:r>
            <a:endParaRPr lang="en-IN" b="1" dirty="0">
              <a:solidFill>
                <a:srgbClr val="FF0066"/>
              </a:solidFill>
            </a:endParaRPr>
          </a:p>
        </p:txBody>
      </p:sp>
      <p:sp>
        <p:nvSpPr>
          <p:cNvPr id="9" name="Rectangle 8"/>
          <p:cNvSpPr/>
          <p:nvPr/>
        </p:nvSpPr>
        <p:spPr>
          <a:xfrm>
            <a:off x="4857752" y="4857760"/>
            <a:ext cx="2571768" cy="369332"/>
          </a:xfrm>
          <a:prstGeom prst="rect">
            <a:avLst/>
          </a:prstGeom>
        </p:spPr>
        <p:txBody>
          <a:bodyPr wrap="square">
            <a:spAutoFit/>
          </a:bodyPr>
          <a:lstStyle/>
          <a:p>
            <a:r>
              <a:rPr lang="en-IN" b="1" dirty="0" smtClean="0">
                <a:solidFill>
                  <a:srgbClr val="FF0066"/>
                </a:solidFill>
              </a:rPr>
              <a:t>Common denominator </a:t>
            </a:r>
          </a:p>
        </p:txBody>
      </p:sp>
      <p:cxnSp>
        <p:nvCxnSpPr>
          <p:cNvPr id="11" name="Elbow Connector 10"/>
          <p:cNvCxnSpPr/>
          <p:nvPr/>
        </p:nvCxnSpPr>
        <p:spPr>
          <a:xfrm rot="10800000" flipV="1">
            <a:off x="3428992" y="5143512"/>
            <a:ext cx="1428760" cy="71438"/>
          </a:xfrm>
          <a:prstGeom prst="bentConnector3">
            <a:avLst>
              <a:gd name="adj1" fmla="val 50000"/>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10800000" flipV="1">
            <a:off x="3500430" y="4572008"/>
            <a:ext cx="1285884" cy="172524"/>
          </a:xfrm>
          <a:prstGeom prst="curvedConnector3">
            <a:avLst>
              <a:gd name="adj1" fmla="val 50000"/>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428728" y="5643578"/>
            <a:ext cx="7489512" cy="830997"/>
          </a:xfrm>
          <a:prstGeom prst="rect">
            <a:avLst/>
          </a:prstGeom>
          <a:ln w="28575">
            <a:solidFill>
              <a:srgbClr val="FF0066"/>
            </a:solidFill>
            <a:prstDash val="dash"/>
          </a:ln>
        </p:spPr>
        <p:txBody>
          <a:bodyPr wrap="square">
            <a:spAutoFit/>
          </a:bodyPr>
          <a:lstStyle/>
          <a:p>
            <a:pPr algn="ctr"/>
            <a:r>
              <a:rPr lang="en-IN" sz="2400" b="1" dirty="0" smtClean="0">
                <a:solidFill>
                  <a:srgbClr val="FF0000"/>
                </a:solidFill>
                <a:latin typeface="Arial Rounded MT Bold" pitchFamily="34" charset="0"/>
              </a:rPr>
              <a:t>Add numerators of the rational numbers and then divide by the common denominator 	</a:t>
            </a:r>
          </a:p>
        </p:txBody>
      </p:sp>
      <p:sp>
        <p:nvSpPr>
          <p:cNvPr id="129026" name="AutoShape 2" descr="Transparent School Clipart Png - Student Cartoon Png, Png Downloa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2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marL="342900" indent="-342900" algn="ctr">
              <a:lnSpc>
                <a:spcPct val="80000"/>
              </a:lnSpc>
            </a:pPr>
            <a:r>
              <a:rPr lang="en-IN" altLang="en-US" dirty="0" smtClean="0">
                <a:latin typeface="Eras Bold ITC" pitchFamily="34" charset="0"/>
              </a:rPr>
              <a:t>Addition of </a:t>
            </a:r>
            <a:br>
              <a:rPr lang="en-IN" altLang="en-US" dirty="0" smtClean="0">
                <a:latin typeface="Eras Bold ITC" pitchFamily="34" charset="0"/>
              </a:rPr>
            </a:br>
            <a:r>
              <a:rPr lang="en-IN" altLang="en-US" dirty="0" smtClean="0">
                <a:latin typeface="Eras Bold ITC" pitchFamily="34" charset="0"/>
              </a:rPr>
              <a:t>Rational numbers</a:t>
            </a: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6BC97952-67F5-43E5-BF05-F15D0B5F084A}" type="slidenum">
              <a:rPr lang="en-IN" smtClean="0"/>
              <a:pPr/>
              <a:t>18</a:t>
            </a:fld>
            <a:endParaRPr lang="en-IN"/>
          </a:p>
        </p:txBody>
      </p:sp>
      <p:sp>
        <p:nvSpPr>
          <p:cNvPr id="7" name="Rectangle 6"/>
          <p:cNvSpPr/>
          <p:nvPr/>
        </p:nvSpPr>
        <p:spPr>
          <a:xfrm>
            <a:off x="1428728" y="1357298"/>
            <a:ext cx="7500990" cy="3929090"/>
          </a:xfrm>
          <a:prstGeom prst="rect">
            <a:avLst/>
          </a:prstGeom>
        </p:spPr>
        <p:txBody>
          <a:bodyPr wrap="square">
            <a:spAutoFit/>
          </a:bodyPr>
          <a:lstStyle/>
          <a:p>
            <a:pPr algn="just" fontAlgn="base"/>
            <a:r>
              <a:rPr lang="en-IN" sz="2400" b="1" dirty="0" smtClean="0">
                <a:solidFill>
                  <a:srgbClr val="FF0000"/>
                </a:solidFill>
              </a:rPr>
              <a:t>When the two rational numbers are added having different denominators</a:t>
            </a:r>
            <a:r>
              <a:rPr lang="en-IN" sz="2400" dirty="0" smtClean="0"/>
              <a:t>.</a:t>
            </a:r>
          </a:p>
          <a:p>
            <a:pPr algn="just" fontAlgn="base"/>
            <a:r>
              <a:rPr lang="en-IN" sz="2400" dirty="0" smtClean="0"/>
              <a:t>Like we have seen earlier, we will make the two numbers similar to each other by taking the lowest common multiple of both denominators.</a:t>
            </a:r>
          </a:p>
          <a:p>
            <a:pPr algn="just" fontAlgn="base"/>
            <a:r>
              <a:rPr lang="en-IN" sz="2400" dirty="0" smtClean="0"/>
              <a:t>So, to add 5/6 and 7/9,, we first need to find the LCM of 6 and 9, which is 18. </a:t>
            </a:r>
          </a:p>
          <a:p>
            <a:pPr algn="just" fontAlgn="base"/>
            <a:r>
              <a:rPr lang="en-IN" sz="2400" dirty="0" smtClean="0"/>
              <a:t>So, we can write 5/6 as 15/18 and 7/9 as 14/18. </a:t>
            </a:r>
          </a:p>
          <a:p>
            <a:pPr algn="just" fontAlgn="base"/>
            <a:r>
              <a:rPr lang="en-IN" sz="2400" dirty="0" smtClean="0"/>
              <a:t>Then the addition of these two rational numbers can be expressed in the following way </a:t>
            </a:r>
            <a:endParaRPr lang="en-IN" sz="2400" dirty="0"/>
          </a:p>
        </p:txBody>
      </p:sp>
      <p:pic>
        <p:nvPicPr>
          <p:cNvPr id="5122" name="Picture 2"/>
          <p:cNvPicPr>
            <a:picLocks noChangeAspect="1" noChangeArrowheads="1"/>
          </p:cNvPicPr>
          <p:nvPr/>
        </p:nvPicPr>
        <p:blipFill>
          <a:blip r:embed="rId2">
            <a:clrChange>
              <a:clrFrom>
                <a:srgbClr val="FFFFFF"/>
              </a:clrFrom>
              <a:clrTo>
                <a:srgbClr val="FFFFFF">
                  <a:alpha val="0"/>
                </a:srgbClr>
              </a:clrTo>
            </a:clrChange>
            <a:lum bright="-30000"/>
          </a:blip>
          <a:srcRect/>
          <a:stretch>
            <a:fillRect/>
          </a:stretch>
        </p:blipFill>
        <p:spPr bwMode="auto">
          <a:xfrm>
            <a:off x="1928794" y="5572140"/>
            <a:ext cx="5035959" cy="1000132"/>
          </a:xfrm>
          <a:prstGeom prst="rect">
            <a:avLst/>
          </a:prstGeom>
          <a:ln>
            <a:noFill/>
          </a:ln>
          <a:effectLst>
            <a:outerShdw blurRad="292100" dist="139700" dir="2700000" algn="tl" rotWithShape="0">
              <a:srgbClr val="333333">
                <a:alpha val="65000"/>
              </a:srgbClr>
            </a:outerShdw>
          </a:effectLst>
        </p:spPr>
      </p:pic>
      <p:pic>
        <p:nvPicPr>
          <p:cNvPr id="128002" name="Picture 2" descr="Number five. Cheerful greetings. Birds and animals with numbers ..."/>
          <p:cNvPicPr>
            <a:picLocks noChangeAspect="1" noChangeArrowheads="1"/>
          </p:cNvPicPr>
          <p:nvPr/>
        </p:nvPicPr>
        <p:blipFill>
          <a:blip r:embed="rId3"/>
          <a:srcRect/>
          <a:stretch>
            <a:fillRect/>
          </a:stretch>
        </p:blipFill>
        <p:spPr bwMode="auto">
          <a:xfrm>
            <a:off x="6643702" y="4357694"/>
            <a:ext cx="2428860" cy="250030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Addition clipart animated math, Addition animated math Transparent ..."/>
          <p:cNvPicPr>
            <a:picLocks noChangeAspect="1" noChangeArrowheads="1"/>
          </p:cNvPicPr>
          <p:nvPr/>
        </p:nvPicPr>
        <p:blipFill>
          <a:blip r:embed="rId2"/>
          <a:srcRect/>
          <a:stretch>
            <a:fillRect/>
          </a:stretch>
        </p:blipFill>
        <p:spPr bwMode="auto">
          <a:xfrm>
            <a:off x="6000760" y="4643446"/>
            <a:ext cx="2964677" cy="1643074"/>
          </a:xfrm>
          <a:prstGeom prst="rect">
            <a:avLst/>
          </a:prstGeom>
          <a:noFill/>
        </p:spPr>
      </p:pic>
      <p:sp>
        <p:nvSpPr>
          <p:cNvPr id="6" name="Title 5"/>
          <p:cNvSpPr>
            <a:spLocks noGrp="1"/>
          </p:cNvSpPr>
          <p:nvPr>
            <p:ph type="title"/>
          </p:nvPr>
        </p:nvSpPr>
        <p:spPr>
          <a:xfrm>
            <a:off x="1428728" y="214290"/>
            <a:ext cx="7416800" cy="792162"/>
          </a:xfrm>
        </p:spPr>
        <p:txBody>
          <a:bodyPr>
            <a:noAutofit/>
          </a:bodyPr>
          <a:lstStyle/>
          <a:p>
            <a:pPr marL="342900" indent="-342900" algn="ctr">
              <a:lnSpc>
                <a:spcPct val="80000"/>
              </a:lnSpc>
            </a:pPr>
            <a:r>
              <a:rPr lang="en-IN" altLang="en-US" dirty="0" smtClean="0">
                <a:latin typeface="Eras Bold ITC" pitchFamily="34" charset="0"/>
              </a:rPr>
              <a:t>Addition of </a:t>
            </a:r>
            <a:br>
              <a:rPr lang="en-IN" altLang="en-US" dirty="0" smtClean="0">
                <a:latin typeface="Eras Bold ITC" pitchFamily="34" charset="0"/>
              </a:rPr>
            </a:br>
            <a:r>
              <a:rPr lang="en-IN" altLang="en-US" dirty="0" smtClean="0">
                <a:latin typeface="Eras Bold ITC" pitchFamily="34" charset="0"/>
              </a:rPr>
              <a:t>Rational numbers</a:t>
            </a: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6BC97952-67F5-43E5-BF05-F15D0B5F084A}" type="slidenum">
              <a:rPr lang="en-IN" smtClean="0"/>
              <a:pPr/>
              <a:t>19</a:t>
            </a:fld>
            <a:endParaRPr lang="en-IN" dirty="0"/>
          </a:p>
        </p:txBody>
      </p:sp>
      <p:sp>
        <p:nvSpPr>
          <p:cNvPr id="7" name="Rectangle 6"/>
          <p:cNvSpPr/>
          <p:nvPr/>
        </p:nvSpPr>
        <p:spPr>
          <a:xfrm>
            <a:off x="1357290" y="1537370"/>
            <a:ext cx="7786710" cy="1938992"/>
          </a:xfrm>
          <a:prstGeom prst="rect">
            <a:avLst/>
          </a:prstGeom>
        </p:spPr>
        <p:txBody>
          <a:bodyPr wrap="square">
            <a:spAutoFit/>
          </a:bodyPr>
          <a:lstStyle/>
          <a:p>
            <a:pPr algn="just" fontAlgn="base"/>
            <a:r>
              <a:rPr lang="en-IN" sz="2400" b="1" dirty="0" smtClean="0">
                <a:solidFill>
                  <a:srgbClr val="FF0000"/>
                </a:solidFill>
              </a:rPr>
              <a:t>When one of the two rational numbers which are added with different denominators is negative</a:t>
            </a:r>
            <a:r>
              <a:rPr lang="en-IN" sz="2400" dirty="0" smtClean="0"/>
              <a:t>.</a:t>
            </a:r>
          </a:p>
          <a:p>
            <a:pPr algn="just" fontAlgn="base"/>
            <a:endParaRPr lang="en-IN" sz="2400" dirty="0" smtClean="0"/>
          </a:p>
          <a:p>
            <a:pPr algn="just" fontAlgn="base"/>
            <a:r>
              <a:rPr lang="en-IN" sz="2400" dirty="0" smtClean="0"/>
              <a:t>For example:- If we need to add 5/6 and −7/9, then the addition can be carried out in the following manner</a:t>
            </a:r>
            <a:endParaRPr lang="en-IN" sz="2400" dirty="0"/>
          </a:p>
        </p:txBody>
      </p:sp>
      <p:pic>
        <p:nvPicPr>
          <p:cNvPr id="6146" name="Picture 2"/>
          <p:cNvPicPr>
            <a:picLocks noChangeAspect="1" noChangeArrowheads="1"/>
          </p:cNvPicPr>
          <p:nvPr/>
        </p:nvPicPr>
        <p:blipFill>
          <a:blip r:embed="rId3">
            <a:clrChange>
              <a:clrFrom>
                <a:srgbClr val="FFFFFF"/>
              </a:clrFrom>
              <a:clrTo>
                <a:srgbClr val="FFFFFF">
                  <a:alpha val="0"/>
                </a:srgbClr>
              </a:clrTo>
            </a:clrChange>
            <a:lum bright="-30000"/>
          </a:blip>
          <a:srcRect/>
          <a:stretch>
            <a:fillRect/>
          </a:stretch>
        </p:blipFill>
        <p:spPr bwMode="auto">
          <a:xfrm>
            <a:off x="2357422" y="3714752"/>
            <a:ext cx="4566392" cy="250033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1428728" y="1666006"/>
            <a:ext cx="7715272" cy="5191994"/>
          </a:xfrm>
        </p:spPr>
        <p:txBody>
          <a:bodyPr/>
          <a:lstStyle/>
          <a:p>
            <a:pPr>
              <a:lnSpc>
                <a:spcPct val="150000"/>
              </a:lnSpc>
              <a:spcBef>
                <a:spcPts val="0"/>
              </a:spcBef>
            </a:pPr>
            <a:r>
              <a:rPr lang="en-US" sz="2000" b="1" dirty="0" smtClean="0">
                <a:solidFill>
                  <a:schemeClr val="accent6">
                    <a:lumMod val="50000"/>
                  </a:schemeClr>
                </a:solidFill>
                <a:latin typeface="Comic Sans MS" pitchFamily="66" charset="0"/>
              </a:rPr>
              <a:t>Rational Numbers</a:t>
            </a:r>
          </a:p>
          <a:p>
            <a:pPr>
              <a:lnSpc>
                <a:spcPct val="150000"/>
              </a:lnSpc>
              <a:spcBef>
                <a:spcPts val="0"/>
              </a:spcBef>
            </a:pPr>
            <a:r>
              <a:rPr lang="en-US" sz="2000" b="1" dirty="0" smtClean="0">
                <a:solidFill>
                  <a:schemeClr val="accent6">
                    <a:lumMod val="50000"/>
                  </a:schemeClr>
                </a:solidFill>
                <a:latin typeface="Comic Sans MS" pitchFamily="66" charset="0"/>
              </a:rPr>
              <a:t>Positive &amp; Negative Rational Numbers </a:t>
            </a:r>
          </a:p>
          <a:p>
            <a:pPr>
              <a:lnSpc>
                <a:spcPct val="150000"/>
              </a:lnSpc>
              <a:spcBef>
                <a:spcPts val="0"/>
              </a:spcBef>
            </a:pPr>
            <a:r>
              <a:rPr lang="en-US" sz="2000" b="1" dirty="0" smtClean="0">
                <a:solidFill>
                  <a:schemeClr val="accent6">
                    <a:lumMod val="50000"/>
                  </a:schemeClr>
                </a:solidFill>
                <a:latin typeface="Comic Sans MS" pitchFamily="66" charset="0"/>
              </a:rPr>
              <a:t>Standard &amp; Absolute value</a:t>
            </a:r>
          </a:p>
          <a:p>
            <a:pPr>
              <a:lnSpc>
                <a:spcPct val="150000"/>
              </a:lnSpc>
              <a:spcBef>
                <a:spcPts val="0"/>
              </a:spcBef>
            </a:pPr>
            <a:r>
              <a:rPr lang="en-US" sz="2000" b="1" dirty="0" smtClean="0">
                <a:solidFill>
                  <a:schemeClr val="accent6">
                    <a:lumMod val="50000"/>
                  </a:schemeClr>
                </a:solidFill>
                <a:latin typeface="Comic Sans MS" pitchFamily="66" charset="0"/>
              </a:rPr>
              <a:t>Rational Number on a Number line</a:t>
            </a:r>
          </a:p>
          <a:p>
            <a:pPr>
              <a:lnSpc>
                <a:spcPct val="150000"/>
              </a:lnSpc>
              <a:spcBef>
                <a:spcPts val="0"/>
              </a:spcBef>
            </a:pPr>
            <a:r>
              <a:rPr lang="en-US" sz="2000" b="1" dirty="0" smtClean="0">
                <a:solidFill>
                  <a:schemeClr val="accent6">
                    <a:lumMod val="50000"/>
                  </a:schemeClr>
                </a:solidFill>
                <a:latin typeface="Comic Sans MS" pitchFamily="66" charset="0"/>
              </a:rPr>
              <a:t>Operation on rational numbers.</a:t>
            </a:r>
          </a:p>
          <a:p>
            <a:pPr>
              <a:lnSpc>
                <a:spcPct val="150000"/>
              </a:lnSpc>
              <a:spcBef>
                <a:spcPts val="0"/>
              </a:spcBef>
            </a:pPr>
            <a:r>
              <a:rPr lang="en-US" sz="2000" b="1" dirty="0" smtClean="0">
                <a:solidFill>
                  <a:schemeClr val="accent6">
                    <a:lumMod val="50000"/>
                  </a:schemeClr>
                </a:solidFill>
                <a:latin typeface="Comic Sans MS" pitchFamily="66" charset="0"/>
              </a:rPr>
              <a:t>Conversion of Fraction to Decimals</a:t>
            </a:r>
          </a:p>
          <a:p>
            <a:pPr>
              <a:lnSpc>
                <a:spcPct val="150000"/>
              </a:lnSpc>
              <a:spcBef>
                <a:spcPts val="0"/>
              </a:spcBef>
            </a:pPr>
            <a:r>
              <a:rPr lang="en-US" sz="2000" b="1" dirty="0" smtClean="0">
                <a:solidFill>
                  <a:schemeClr val="accent6">
                    <a:lumMod val="50000"/>
                  </a:schemeClr>
                </a:solidFill>
                <a:latin typeface="Comic Sans MS" pitchFamily="66" charset="0"/>
              </a:rPr>
              <a:t>Rational Numbers as Decimals</a:t>
            </a:r>
          </a:p>
          <a:p>
            <a:pPr>
              <a:lnSpc>
                <a:spcPct val="150000"/>
              </a:lnSpc>
              <a:spcBef>
                <a:spcPts val="0"/>
              </a:spcBef>
            </a:pPr>
            <a:r>
              <a:rPr lang="en-US" sz="2000" b="1" dirty="0" smtClean="0">
                <a:solidFill>
                  <a:schemeClr val="accent6">
                    <a:lumMod val="50000"/>
                  </a:schemeClr>
                </a:solidFill>
                <a:latin typeface="Comic Sans MS" pitchFamily="66" charset="0"/>
              </a:rPr>
              <a:t>Terminating Decimals &amp; Non-terminating Decimals</a:t>
            </a:r>
          </a:p>
          <a:p>
            <a:pPr>
              <a:lnSpc>
                <a:spcPct val="150000"/>
              </a:lnSpc>
              <a:spcBef>
                <a:spcPts val="0"/>
              </a:spcBef>
            </a:pPr>
            <a:r>
              <a:rPr lang="en-US" sz="2000" b="1" dirty="0" smtClean="0">
                <a:solidFill>
                  <a:schemeClr val="accent6">
                    <a:lumMod val="50000"/>
                  </a:schemeClr>
                </a:solidFill>
                <a:latin typeface="Comic Sans MS" pitchFamily="66" charset="0"/>
              </a:rPr>
              <a:t>Conversion of Decimals into Rational Numbers</a:t>
            </a:r>
          </a:p>
          <a:p>
            <a:pPr>
              <a:lnSpc>
                <a:spcPct val="150000"/>
              </a:lnSpc>
              <a:spcBef>
                <a:spcPts val="0"/>
              </a:spcBef>
            </a:pPr>
            <a:r>
              <a:rPr lang="en-US" sz="2000" b="1" dirty="0" smtClean="0">
                <a:solidFill>
                  <a:schemeClr val="accent6">
                    <a:lumMod val="50000"/>
                  </a:schemeClr>
                </a:solidFill>
                <a:latin typeface="Comic Sans MS" pitchFamily="66" charset="0"/>
              </a:rPr>
              <a:t>Addition and subtraction of Decimal Numbers</a:t>
            </a:r>
          </a:p>
          <a:p>
            <a:pPr>
              <a:lnSpc>
                <a:spcPct val="150000"/>
              </a:lnSpc>
              <a:spcBef>
                <a:spcPts val="0"/>
              </a:spcBef>
            </a:pPr>
            <a:r>
              <a:rPr lang="en-US" sz="2000" b="1" dirty="0" smtClean="0">
                <a:solidFill>
                  <a:schemeClr val="accent6">
                    <a:lumMod val="50000"/>
                  </a:schemeClr>
                </a:solidFill>
                <a:latin typeface="Comic Sans MS" pitchFamily="66" charset="0"/>
              </a:rPr>
              <a:t>Multiplication and Division of Decimal Numbers</a:t>
            </a:r>
            <a:endParaRPr lang="en-IN" sz="2000" b="1" dirty="0">
              <a:solidFill>
                <a:schemeClr val="accent6">
                  <a:lumMod val="50000"/>
                </a:schemeClr>
              </a:solidFill>
              <a:latin typeface="Comic Sans MS" pitchFamily="66" charset="0"/>
            </a:endParaRPr>
          </a:p>
        </p:txBody>
      </p:sp>
      <p:pic>
        <p:nvPicPr>
          <p:cNvPr id="4" name="Picture 3" descr="teaching-strategies-reinforce-vocabulary-1.jpg"/>
          <p:cNvPicPr>
            <a:picLocks noChangeAspect="1"/>
          </p:cNvPicPr>
          <p:nvPr/>
        </p:nvPicPr>
        <p:blipFill>
          <a:blip r:embed="rId2">
            <a:clrChange>
              <a:clrFrom>
                <a:srgbClr val="FFFFFF"/>
              </a:clrFrom>
              <a:clrTo>
                <a:srgbClr val="FFFFFF">
                  <a:alpha val="0"/>
                </a:srgbClr>
              </a:clrTo>
            </a:clrChange>
          </a:blip>
          <a:srcRect r="6122"/>
          <a:stretch>
            <a:fillRect/>
          </a:stretch>
        </p:blipFill>
        <p:spPr>
          <a:xfrm>
            <a:off x="1785918" y="0"/>
            <a:ext cx="5429288" cy="1785926"/>
          </a:xfrm>
          <a:prstGeom prst="rect">
            <a:avLst/>
          </a:prstGeom>
        </p:spPr>
      </p:pic>
      <p:pic>
        <p:nvPicPr>
          <p:cNvPr id="73730" name="Picture 2" descr="Reading Child Girl Book PNG, Clipart, Art, Baby Girl, Balloon ..."/>
          <p:cNvPicPr>
            <a:picLocks noChangeAspect="1" noChangeArrowheads="1"/>
          </p:cNvPicPr>
          <p:nvPr/>
        </p:nvPicPr>
        <p:blipFill>
          <a:blip r:embed="rId3">
            <a:clrChange>
              <a:clrFrom>
                <a:srgbClr val="CDCDCD"/>
              </a:clrFrom>
              <a:clrTo>
                <a:srgbClr val="CDCDCD">
                  <a:alpha val="0"/>
                </a:srgbClr>
              </a:clrTo>
            </a:clrChange>
          </a:blip>
          <a:srcRect/>
          <a:stretch>
            <a:fillRect/>
          </a:stretch>
        </p:blipFill>
        <p:spPr bwMode="auto">
          <a:xfrm>
            <a:off x="7072330" y="1142985"/>
            <a:ext cx="2028121" cy="278608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357290" y="936628"/>
            <a:ext cx="7715272" cy="5921372"/>
          </a:xfrm>
        </p:spPr>
        <p:txBody>
          <a:bodyPr/>
          <a:lstStyle/>
          <a:p>
            <a:r>
              <a:rPr lang="en-US" b="1" u="sng" dirty="0" smtClean="0">
                <a:latin typeface="+mj-lt"/>
                <a:cs typeface="Times New Roman" pitchFamily="18" charset="0"/>
              </a:rPr>
              <a:t>Property-1 </a:t>
            </a:r>
            <a:r>
              <a:rPr lang="en-US" u="sng" dirty="0" smtClean="0">
                <a:latin typeface="+mj-lt"/>
                <a:cs typeface="Times New Roman" pitchFamily="18" charset="0"/>
              </a:rPr>
              <a:t>:-</a:t>
            </a:r>
            <a:br>
              <a:rPr lang="en-US" u="sng" dirty="0" smtClean="0">
                <a:latin typeface="+mj-lt"/>
                <a:cs typeface="Times New Roman" pitchFamily="18" charset="0"/>
              </a:rPr>
            </a:br>
            <a:r>
              <a:rPr lang="en-US" dirty="0" smtClean="0">
                <a:solidFill>
                  <a:srgbClr val="C00000"/>
                </a:solidFill>
                <a:latin typeface="+mj-lt"/>
                <a:cs typeface="Times New Roman" pitchFamily="18" charset="0"/>
              </a:rPr>
              <a:t>When two rational number is added the sum remains the same even if we change the order of the addends.</a:t>
            </a:r>
            <a:endParaRPr lang="en-IN" dirty="0" smtClean="0">
              <a:solidFill>
                <a:srgbClr val="C00000"/>
              </a:solidFill>
              <a:latin typeface="+mj-lt"/>
              <a:cs typeface="Times New Roman" pitchFamily="18" charset="0"/>
            </a:endParaRPr>
          </a:p>
          <a:p>
            <a:pPr>
              <a:buNone/>
            </a:pPr>
            <a:r>
              <a:rPr lang="en-US" dirty="0" smtClean="0">
                <a:latin typeface="+mj-lt"/>
                <a:cs typeface="Times New Roman" pitchFamily="18" charset="0"/>
              </a:rPr>
              <a:t> For two rational numbers x and y,</a:t>
            </a:r>
          </a:p>
          <a:p>
            <a:pPr>
              <a:buNone/>
            </a:pPr>
            <a:r>
              <a:rPr lang="en-US" dirty="0" smtClean="0">
                <a:solidFill>
                  <a:srgbClr val="C00000"/>
                </a:solidFill>
                <a:latin typeface="+mj-lt"/>
                <a:cs typeface="Times New Roman" pitchFamily="18" charset="0"/>
              </a:rPr>
              <a:t>                 x + y = y + x.</a:t>
            </a:r>
          </a:p>
          <a:p>
            <a:pPr>
              <a:buNone/>
            </a:pPr>
            <a:r>
              <a:rPr lang="en-US" dirty="0" smtClean="0">
                <a:latin typeface="+mj-lt"/>
                <a:cs typeface="Times New Roman" pitchFamily="18" charset="0"/>
              </a:rPr>
              <a:t>This is called as </a:t>
            </a:r>
            <a:r>
              <a:rPr lang="en-US" dirty="0" smtClean="0">
                <a:solidFill>
                  <a:srgbClr val="0070C0"/>
                </a:solidFill>
                <a:latin typeface="+mj-lt"/>
                <a:cs typeface="Times New Roman" pitchFamily="18" charset="0"/>
              </a:rPr>
              <a:t>COMMUTATIVE LAW OF ADDITION.</a:t>
            </a:r>
          </a:p>
          <a:p>
            <a:r>
              <a:rPr lang="en-US" b="1" u="sng" dirty="0" smtClean="0">
                <a:latin typeface="+mj-lt"/>
                <a:cs typeface="Times New Roman" pitchFamily="18" charset="0"/>
              </a:rPr>
              <a:t>Property – 2 :-</a:t>
            </a:r>
          </a:p>
          <a:p>
            <a:pPr>
              <a:buNone/>
            </a:pPr>
            <a:r>
              <a:rPr lang="en-US" dirty="0" smtClean="0">
                <a:solidFill>
                  <a:srgbClr val="C00000"/>
                </a:solidFill>
                <a:latin typeface="+mj-lt"/>
                <a:cs typeface="Times New Roman" pitchFamily="18" charset="0"/>
              </a:rPr>
              <a:t>    Sum of three rational numbers remains the same even after changing the grouping of the addends, </a:t>
            </a:r>
            <a:r>
              <a:rPr lang="en-US" dirty="0" smtClean="0">
                <a:latin typeface="+mj-lt"/>
                <a:cs typeface="Times New Roman" pitchFamily="18" charset="0"/>
              </a:rPr>
              <a:t>i.e. </a:t>
            </a:r>
          </a:p>
          <a:p>
            <a:pPr>
              <a:buNone/>
            </a:pPr>
            <a:r>
              <a:rPr lang="en-US" dirty="0" smtClean="0">
                <a:latin typeface="+mj-lt"/>
                <a:cs typeface="Times New Roman" pitchFamily="18" charset="0"/>
              </a:rPr>
              <a:t>     if x, y and z are three rational numbers, then      </a:t>
            </a:r>
          </a:p>
          <a:p>
            <a:pPr>
              <a:buNone/>
            </a:pPr>
            <a:r>
              <a:rPr lang="en-US" dirty="0" smtClean="0">
                <a:solidFill>
                  <a:srgbClr val="FF0000"/>
                </a:solidFill>
                <a:latin typeface="+mj-lt"/>
                <a:cs typeface="Times New Roman" pitchFamily="18" charset="0"/>
              </a:rPr>
              <a:t>                   (x + y) + z = x + ( y + z )</a:t>
            </a:r>
          </a:p>
          <a:p>
            <a:pPr>
              <a:buNone/>
            </a:pPr>
            <a:r>
              <a:rPr lang="en-US" dirty="0" smtClean="0">
                <a:latin typeface="+mj-lt"/>
                <a:cs typeface="Times New Roman" pitchFamily="18" charset="0"/>
              </a:rPr>
              <a:t>This is knows as </a:t>
            </a:r>
            <a:r>
              <a:rPr lang="en-US" dirty="0" smtClean="0">
                <a:solidFill>
                  <a:srgbClr val="7030A0"/>
                </a:solidFill>
                <a:latin typeface="+mj-lt"/>
                <a:cs typeface="Times New Roman" pitchFamily="18" charset="0"/>
              </a:rPr>
              <a:t>ASSOSIATIVE LAW OF ADDITION.</a:t>
            </a:r>
            <a:endParaRPr lang="en-IN" dirty="0" smtClean="0">
              <a:solidFill>
                <a:srgbClr val="7030A0"/>
              </a:solidFill>
              <a:latin typeface="+mj-lt"/>
              <a:cs typeface="Times New Roman" pitchFamily="18" charset="0"/>
            </a:endParaRPr>
          </a:p>
          <a:p>
            <a:endParaRPr lang="en-IN" dirty="0"/>
          </a:p>
        </p:txBody>
      </p:sp>
      <p:sp>
        <p:nvSpPr>
          <p:cNvPr id="3" name="Slide Number Placeholder 2"/>
          <p:cNvSpPr>
            <a:spLocks noGrp="1"/>
          </p:cNvSpPr>
          <p:nvPr>
            <p:ph type="sldNum" sz="quarter" idx="12"/>
          </p:nvPr>
        </p:nvSpPr>
        <p:spPr>
          <a:xfrm>
            <a:off x="6553200" y="6492899"/>
            <a:ext cx="2133600" cy="365125"/>
          </a:xfrm>
        </p:spPr>
        <p:txBody>
          <a:bodyPr/>
          <a:lstStyle/>
          <a:p>
            <a:fld id="{B3561BA9-CDCF-4958-B8AB-66F3BF063E13}" type="slidenum">
              <a:rPr lang="en-US" smtClean="0"/>
              <a:pPr/>
              <a:t>20</a:t>
            </a:fld>
            <a:endParaRPr lang="en-US"/>
          </a:p>
        </p:txBody>
      </p:sp>
      <p:sp>
        <p:nvSpPr>
          <p:cNvPr id="4" name="TextBox 3"/>
          <p:cNvSpPr txBox="1"/>
          <p:nvPr/>
        </p:nvSpPr>
        <p:spPr>
          <a:xfrm>
            <a:off x="1500166" y="90636"/>
            <a:ext cx="6786610" cy="980910"/>
          </a:xfrm>
          <a:prstGeom prst="rect">
            <a:avLst/>
          </a:prstGeom>
          <a:noFill/>
        </p:spPr>
        <p:txBody>
          <a:bodyPr wrap="square" rtlCol="0">
            <a:spAutoFit/>
          </a:bodyPr>
          <a:lstStyle/>
          <a:p>
            <a:pPr marL="342900" indent="-342900" algn="ctr">
              <a:lnSpc>
                <a:spcPct val="80000"/>
              </a:lnSpc>
            </a:pPr>
            <a:r>
              <a:rPr lang="en-US" altLang="en-US" sz="3600" b="1" dirty="0" smtClean="0">
                <a:solidFill>
                  <a:schemeClr val="accent1"/>
                </a:solidFill>
                <a:latin typeface="Eras Bold ITC" pitchFamily="34" charset="0"/>
                <a:ea typeface="+mj-ea"/>
                <a:cs typeface="+mj-cs"/>
              </a:rPr>
              <a:t>Properties of addition of rational numbers</a:t>
            </a:r>
            <a:endParaRPr lang="en-IN" altLang="en-US" sz="3600" b="1" dirty="0" smtClean="0">
              <a:solidFill>
                <a:schemeClr val="accent1"/>
              </a:solidFill>
              <a:latin typeface="Eras Bold ITC" pitchFamily="34" charset="0"/>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285852" y="-24"/>
            <a:ext cx="7858148" cy="6858024"/>
          </a:xfrm>
        </p:spPr>
        <p:txBody>
          <a:bodyPr/>
          <a:lstStyle/>
          <a:p>
            <a:pPr>
              <a:lnSpc>
                <a:spcPct val="150000"/>
              </a:lnSpc>
            </a:pPr>
            <a:r>
              <a:rPr lang="en-US" b="1" u="sng" dirty="0" smtClean="0"/>
              <a:t>Property – 3 </a:t>
            </a:r>
          </a:p>
          <a:p>
            <a:pPr>
              <a:buNone/>
            </a:pPr>
            <a:r>
              <a:rPr lang="en-US" b="1" dirty="0" smtClean="0"/>
              <a:t>    </a:t>
            </a:r>
            <a:r>
              <a:rPr lang="en-US" dirty="0" smtClean="0">
                <a:solidFill>
                  <a:srgbClr val="C00000"/>
                </a:solidFill>
              </a:rPr>
              <a:t>When zero is added to any rational number, the sum is the rational number itself, </a:t>
            </a:r>
            <a:r>
              <a:rPr lang="en-US" dirty="0" smtClean="0"/>
              <a:t>i.e.</a:t>
            </a:r>
          </a:p>
          <a:p>
            <a:pPr>
              <a:lnSpc>
                <a:spcPct val="150000"/>
              </a:lnSpc>
              <a:buNone/>
            </a:pPr>
            <a:r>
              <a:rPr lang="en-US" dirty="0" smtClean="0"/>
              <a:t>  	if x is a rational number, then </a:t>
            </a:r>
          </a:p>
          <a:p>
            <a:pPr>
              <a:lnSpc>
                <a:spcPct val="150000"/>
              </a:lnSpc>
              <a:buNone/>
            </a:pPr>
            <a:r>
              <a:rPr lang="en-US" dirty="0" smtClean="0">
                <a:solidFill>
                  <a:srgbClr val="FF0000"/>
                </a:solidFill>
              </a:rPr>
              <a:t>           0 + x = x + 0 = x.</a:t>
            </a:r>
          </a:p>
          <a:p>
            <a:pPr>
              <a:buNone/>
            </a:pPr>
            <a:r>
              <a:rPr lang="en-US" dirty="0" smtClean="0">
                <a:solidFill>
                  <a:srgbClr val="FF0066"/>
                </a:solidFill>
              </a:rPr>
              <a:t>    Zero</a:t>
            </a:r>
            <a:r>
              <a:rPr lang="en-US" dirty="0" smtClean="0">
                <a:solidFill>
                  <a:srgbClr val="7030A0"/>
                </a:solidFill>
              </a:rPr>
              <a:t> is called the identity element of addition.</a:t>
            </a:r>
          </a:p>
          <a:p>
            <a:r>
              <a:rPr lang="en-US" b="1" u="sng" dirty="0" smtClean="0"/>
              <a:t>Property – 4</a:t>
            </a:r>
          </a:p>
          <a:p>
            <a:pPr>
              <a:buNone/>
            </a:pPr>
            <a:r>
              <a:rPr lang="en-US" dirty="0" smtClean="0">
                <a:solidFill>
                  <a:srgbClr val="C00000"/>
                </a:solidFill>
              </a:rPr>
              <a:t>    Every rational number has an additive inverse such that their sum is equal to zero.</a:t>
            </a:r>
          </a:p>
          <a:p>
            <a:r>
              <a:rPr lang="en-US" dirty="0" smtClean="0"/>
              <a:t>If x is a rational number , then – x is a rational number such that </a:t>
            </a:r>
          </a:p>
          <a:p>
            <a:pPr>
              <a:buNone/>
            </a:pPr>
            <a:r>
              <a:rPr lang="en-US" dirty="0" smtClean="0">
                <a:solidFill>
                  <a:srgbClr val="FF0000"/>
                </a:solidFill>
              </a:rPr>
              <a:t>                         x + ( - x) = 0</a:t>
            </a:r>
          </a:p>
          <a:p>
            <a:pPr>
              <a:buNone/>
            </a:pPr>
            <a:r>
              <a:rPr lang="en-US" dirty="0" smtClean="0">
                <a:solidFill>
                  <a:srgbClr val="7030A0"/>
                </a:solidFill>
              </a:rPr>
              <a:t>     -x is called as the additive inverse of x.</a:t>
            </a:r>
          </a:p>
          <a:p>
            <a:pPr>
              <a:buNone/>
            </a:pPr>
            <a:r>
              <a:rPr lang="en-US" dirty="0" smtClean="0">
                <a:solidFill>
                  <a:schemeClr val="accent2">
                    <a:lumMod val="75000"/>
                  </a:schemeClr>
                </a:solidFill>
              </a:rPr>
              <a:t>      It is  also called the negative of x.</a:t>
            </a:r>
            <a:endParaRPr lang="en-IN" dirty="0"/>
          </a:p>
        </p:txBody>
      </p:sp>
      <p:sp>
        <p:nvSpPr>
          <p:cNvPr id="3" name="Slide Number Placeholder 2"/>
          <p:cNvSpPr>
            <a:spLocks noGrp="1"/>
          </p:cNvSpPr>
          <p:nvPr>
            <p:ph type="sldNum" sz="quarter" idx="12"/>
          </p:nvPr>
        </p:nvSpPr>
        <p:spPr/>
        <p:txBody>
          <a:bodyPr/>
          <a:lstStyle/>
          <a:p>
            <a:fld id="{B3561BA9-CDCF-4958-B8AB-66F3BF063E13}"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4" name="Picture 54" descr="Clipart Caterpillar Numbers 1-10"/>
          <p:cNvPicPr>
            <a:picLocks noChangeAspect="1" noChangeArrowheads="1"/>
          </p:cNvPicPr>
          <p:nvPr/>
        </p:nvPicPr>
        <p:blipFill>
          <a:blip r:embed="rId2"/>
          <a:srcRect/>
          <a:stretch>
            <a:fillRect/>
          </a:stretch>
        </p:blipFill>
        <p:spPr bwMode="auto">
          <a:xfrm>
            <a:off x="4429124" y="2786058"/>
            <a:ext cx="4643470" cy="1386119"/>
          </a:xfrm>
          <a:prstGeom prst="rect">
            <a:avLst/>
          </a:prstGeom>
          <a:noFill/>
        </p:spPr>
      </p:pic>
      <p:sp>
        <p:nvSpPr>
          <p:cNvPr id="2" name="Title 1"/>
          <p:cNvSpPr>
            <a:spLocks noGrp="1"/>
          </p:cNvSpPr>
          <p:nvPr>
            <p:ph type="title"/>
          </p:nvPr>
        </p:nvSpPr>
        <p:spPr>
          <a:xfrm>
            <a:off x="1428728" y="207946"/>
            <a:ext cx="7416800" cy="792162"/>
          </a:xfrm>
        </p:spPr>
        <p:txBody>
          <a:bodyPr>
            <a:noAutofit/>
          </a:bodyPr>
          <a:lstStyle/>
          <a:p>
            <a:pPr marL="342900" indent="-342900" algn="ctr">
              <a:lnSpc>
                <a:spcPct val="80000"/>
              </a:lnSpc>
            </a:pPr>
            <a:r>
              <a:rPr lang="en-IN" altLang="en-US" sz="4000" dirty="0" smtClean="0">
                <a:latin typeface="Eras Bold ITC" pitchFamily="34" charset="0"/>
              </a:rPr>
              <a:t>Subtraction</a:t>
            </a:r>
            <a:br>
              <a:rPr lang="en-IN" altLang="en-US" sz="4000" dirty="0" smtClean="0">
                <a:latin typeface="Eras Bold ITC" pitchFamily="34" charset="0"/>
              </a:rPr>
            </a:br>
            <a:r>
              <a:rPr lang="en-IN" altLang="en-US" sz="4000" dirty="0" smtClean="0">
                <a:latin typeface="Eras Bold ITC" pitchFamily="34" charset="0"/>
              </a:rPr>
              <a:t> of Rational numbers</a:t>
            </a:r>
          </a:p>
        </p:txBody>
      </p:sp>
      <p:sp>
        <p:nvSpPr>
          <p:cNvPr id="9" name="Date Placeholder 8"/>
          <p:cNvSpPr>
            <a:spLocks noGrp="1"/>
          </p:cNvSpPr>
          <p:nvPr>
            <p:ph type="dt" sz="half" idx="4294967295"/>
          </p:nvPr>
        </p:nvSpPr>
        <p:spPr>
          <a:xfrm>
            <a:off x="457200" y="6356350"/>
            <a:ext cx="2133600" cy="365125"/>
          </a:xfrm>
          <a:prstGeom prst="rect">
            <a:avLst/>
          </a:prstGeom>
        </p:spPr>
        <p:txBody>
          <a:bodyPr/>
          <a:lstStyle/>
          <a:p>
            <a:fld id="{54231F48-1F9C-4D02-A98C-CB6AF1E02C6F}" type="datetime2">
              <a:rPr lang="en-US" smtClean="0"/>
              <a:pPr/>
              <a:t>Tuesday, April 28, 2020</a:t>
            </a:fld>
            <a:endParaRPr lang="en-IN"/>
          </a:p>
        </p:txBody>
      </p:sp>
      <p:sp>
        <p:nvSpPr>
          <p:cNvPr id="11" name="Slide Number Placeholder 10"/>
          <p:cNvSpPr>
            <a:spLocks noGrp="1"/>
          </p:cNvSpPr>
          <p:nvPr>
            <p:ph type="sldNum" sz="quarter" idx="4294967295"/>
          </p:nvPr>
        </p:nvSpPr>
        <p:spPr>
          <a:xfrm>
            <a:off x="6553200" y="6356350"/>
            <a:ext cx="2133600" cy="365125"/>
          </a:xfrm>
          <a:prstGeom prst="rect">
            <a:avLst/>
          </a:prstGeom>
        </p:spPr>
        <p:txBody>
          <a:bodyPr/>
          <a:lstStyle/>
          <a:p>
            <a:fld id="{6BC97952-67F5-43E5-BF05-F15D0B5F084A}" type="slidenum">
              <a:rPr lang="en-IN" smtClean="0"/>
              <a:pPr/>
              <a:t>22</a:t>
            </a:fld>
            <a:endParaRPr lang="en-IN"/>
          </a:p>
        </p:txBody>
      </p:sp>
      <p:sp>
        <p:nvSpPr>
          <p:cNvPr id="10" name="Rectangle 9"/>
          <p:cNvSpPr/>
          <p:nvPr/>
        </p:nvSpPr>
        <p:spPr>
          <a:xfrm>
            <a:off x="1285852" y="1142984"/>
            <a:ext cx="7858148" cy="1938992"/>
          </a:xfrm>
          <a:prstGeom prst="rect">
            <a:avLst/>
          </a:prstGeom>
        </p:spPr>
        <p:txBody>
          <a:bodyPr wrap="square">
            <a:spAutoFit/>
          </a:bodyPr>
          <a:lstStyle/>
          <a:p>
            <a:pPr fontAlgn="base"/>
            <a:r>
              <a:rPr lang="en-IN" sz="2400" dirty="0" smtClean="0"/>
              <a:t>Now let us see</a:t>
            </a:r>
          </a:p>
          <a:p>
            <a:pPr fontAlgn="base"/>
            <a:r>
              <a:rPr lang="en-IN" sz="2400" dirty="0" smtClean="0"/>
              <a:t>How to subtract 3/7 from 5/7. </a:t>
            </a:r>
          </a:p>
          <a:p>
            <a:pPr fontAlgn="base"/>
            <a:r>
              <a:rPr lang="en-IN" sz="2400" dirty="0" smtClean="0"/>
              <a:t>The additive inverse of 3/7  is −3/7. </a:t>
            </a:r>
          </a:p>
          <a:p>
            <a:pPr fontAlgn="base"/>
            <a:r>
              <a:rPr lang="en-IN" sz="2400" dirty="0" smtClean="0"/>
              <a:t>So, the subtraction can be expressed as the addition to additive inverse.</a:t>
            </a:r>
            <a:endParaRPr lang="en-IN" sz="2400" dirty="0"/>
          </a:p>
        </p:txBody>
      </p:sp>
      <p:pic>
        <p:nvPicPr>
          <p:cNvPr id="2050" name="Picture 2"/>
          <p:cNvPicPr>
            <a:picLocks noChangeAspect="1" noChangeArrowheads="1"/>
          </p:cNvPicPr>
          <p:nvPr/>
        </p:nvPicPr>
        <p:blipFill>
          <a:blip r:embed="rId3">
            <a:clrChange>
              <a:clrFrom>
                <a:srgbClr val="FFFFFF"/>
              </a:clrFrom>
              <a:clrTo>
                <a:srgbClr val="FFFFFF">
                  <a:alpha val="0"/>
                </a:srgbClr>
              </a:clrTo>
            </a:clrChange>
            <a:lum bright="-30000"/>
          </a:blip>
          <a:srcRect/>
          <a:stretch>
            <a:fillRect/>
          </a:stretch>
        </p:blipFill>
        <p:spPr bwMode="auto">
          <a:xfrm>
            <a:off x="1627917" y="3214686"/>
            <a:ext cx="7087487" cy="3143272"/>
          </a:xfrm>
          <a:prstGeom prst="rect">
            <a:avLst/>
          </a:prstGeom>
          <a:noFill/>
          <a:ln w="9525">
            <a:noFill/>
            <a:miter lim="800000"/>
            <a:headEnd/>
            <a:tailEnd/>
          </a:ln>
          <a:effectLst/>
        </p:spPr>
      </p:pic>
      <p:sp>
        <p:nvSpPr>
          <p:cNvPr id="102402" name="AutoShape 2" descr="Clipart Caterpillar Numbers 1-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2404" name="AutoShape 4" descr="Clipart Caterpillar Numbers 1-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2406" name="AutoShape 6" descr="Clipart Caterpillar Numbers 1-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2408" name="AutoShape 8" descr="Clipart Caterpillar Numbers 1-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2410" name="AutoShape 10" descr="Clipart Caterpillar Numbers 1-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2412" name="AutoShape 12" descr="Clipart Caterpillar Numbers 1-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2414" name="AutoShape 14" descr="Clipart Caterpillar Numbers 1-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2416" name="AutoShape 16" descr="Clipart Caterpillar Numbers 1-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2418" name="AutoShape 18" descr="Clipart Caterpillar Numbers 1-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2420" name="AutoShape 20" descr="Clipart Caterpillar Numbers 1-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2422" name="AutoShape 22" descr="Clipart Caterpillar Numbers 1-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2424" name="AutoShape 24" descr="Clipart Caterpillar Numbers 1-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2426" name="AutoShape 26" descr="Clipart Caterpillar Numbers 1-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2428" name="AutoShape 28" descr="Clipart Caterpillar Numbers 1-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2430" name="AutoShape 30" descr="Clipart Caterpillar Numbers 1-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2432" name="AutoShape 32" descr="Clipart Caterpillar Numbers 1-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2434" name="AutoShape 34" descr="Clipart Caterpillar Numbers 1-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2436" name="AutoShape 36" descr="Clipart Caterpillar Numbers 1-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2438" name="AutoShape 38" descr="Clipart Caterpillar Numbers 1-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2440" name="AutoShape 40" descr="Clipart Caterpillar Numbers 1-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2442" name="AutoShape 42" descr="Clipart Caterpillar Numbers 1-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2444" name="AutoShape 44" descr="Clipart Caterpillar Numbers 1-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2446" name="AutoShape 46" descr="Clipart Caterpillar Numbers 1-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2448" name="AutoShape 48" descr="Clipart Caterpillar Numbers 1-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2450" name="AutoShape 50" descr="Clipart Caterpillar Numbers 1-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2452" name="AutoShape 52" descr="Clipart Caterpillar Numbers 1-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Subtraction Clipart &amp; Look At Clip Art Images - ClipartLook"/>
          <p:cNvPicPr>
            <a:picLocks noChangeAspect="1" noChangeArrowheads="1"/>
          </p:cNvPicPr>
          <p:nvPr/>
        </p:nvPicPr>
        <p:blipFill>
          <a:blip r:embed="rId2"/>
          <a:srcRect/>
          <a:stretch>
            <a:fillRect/>
          </a:stretch>
        </p:blipFill>
        <p:spPr bwMode="auto">
          <a:xfrm>
            <a:off x="7143768" y="4000503"/>
            <a:ext cx="2000232" cy="1805295"/>
          </a:xfrm>
          <a:prstGeom prst="rect">
            <a:avLst/>
          </a:prstGeom>
          <a:noFill/>
          <a:ln>
            <a:noFill/>
          </a:ln>
          <a:effectLst>
            <a:outerShdw blurRad="184150" dist="241300" dir="11520000" sx="110000" sy="110000" algn="ctr">
              <a:srgbClr val="000000">
                <a:alpha val="18000"/>
              </a:srgbClr>
            </a:outerShdw>
            <a:reflection blurRad="6350" stA="50000" endA="300" endPos="55500" dist="50800" dir="5400000" sy="-100000" algn="bl" rotWithShape="0"/>
          </a:effectLst>
          <a:scene3d>
            <a:camera prst="orthographicFront"/>
            <a:lightRig rig="threePt" dir="t"/>
          </a:scene3d>
          <a:sp3d>
            <a:bevelT/>
          </a:sp3d>
        </p:spPr>
      </p:pic>
      <p:sp>
        <p:nvSpPr>
          <p:cNvPr id="2" name="Content Placeholder 1"/>
          <p:cNvSpPr>
            <a:spLocks noGrp="1"/>
          </p:cNvSpPr>
          <p:nvPr>
            <p:ph/>
          </p:nvPr>
        </p:nvSpPr>
        <p:spPr>
          <a:xfrm>
            <a:off x="1311378" y="1185384"/>
            <a:ext cx="7189712" cy="5627646"/>
          </a:xfrm>
        </p:spPr>
        <p:txBody>
          <a:bodyPr/>
          <a:lstStyle/>
          <a:p>
            <a:pPr algn="just">
              <a:buFont typeface="Wingdings" pitchFamily="2" charset="2"/>
              <a:buChar char="§"/>
            </a:pPr>
            <a:r>
              <a:rPr lang="en-US" b="1" u="sng" dirty="0" smtClean="0">
                <a:latin typeface="Arial Narrow" pitchFamily="34" charset="0"/>
              </a:rPr>
              <a:t>Property – 1 :</a:t>
            </a:r>
            <a:endParaRPr lang="en-US" b="1" dirty="0" smtClean="0">
              <a:latin typeface="Arial Narrow" pitchFamily="34" charset="0"/>
            </a:endParaRPr>
          </a:p>
          <a:p>
            <a:pPr algn="just">
              <a:buNone/>
            </a:pPr>
            <a:r>
              <a:rPr lang="en-IN" b="1" dirty="0" smtClean="0">
                <a:solidFill>
                  <a:srgbClr val="C00000"/>
                </a:solidFill>
                <a:latin typeface="Arial Narrow" pitchFamily="34" charset="0"/>
              </a:rPr>
              <a:t>    For rational numbers x and y,   x – y ≠ y – x in general. In fact, x – y = – (y – x), i.e. commutative property does not hold true for subtraction. </a:t>
            </a:r>
            <a:endParaRPr lang="en-IN" dirty="0" smtClean="0">
              <a:solidFill>
                <a:srgbClr val="C00000"/>
              </a:solidFill>
              <a:latin typeface="Arial Narrow" pitchFamily="34" charset="0"/>
            </a:endParaRPr>
          </a:p>
          <a:p>
            <a:pPr algn="just">
              <a:buFont typeface="Wingdings" pitchFamily="2" charset="2"/>
              <a:buChar char="§"/>
            </a:pPr>
            <a:r>
              <a:rPr lang="en-US" b="1" u="sng" dirty="0" smtClean="0">
                <a:latin typeface="Arial Narrow" pitchFamily="34" charset="0"/>
              </a:rPr>
              <a:t>Property – 2 :</a:t>
            </a:r>
            <a:endParaRPr lang="en-US" b="1" dirty="0" smtClean="0">
              <a:latin typeface="Arial Narrow" pitchFamily="34" charset="0"/>
            </a:endParaRPr>
          </a:p>
          <a:p>
            <a:pPr>
              <a:buNone/>
            </a:pPr>
            <a:r>
              <a:rPr lang="en-IN" b="1" dirty="0" smtClean="0">
                <a:solidFill>
                  <a:srgbClr val="C00000"/>
                </a:solidFill>
                <a:latin typeface="Arial Narrow" pitchFamily="34" charset="0"/>
              </a:rPr>
              <a:t>     For rational numbers x, y, z, in general,                           (x – y) – z ≠ x – (y – z), i.e. the associative property does not hold true for subtraction.</a:t>
            </a:r>
          </a:p>
          <a:p>
            <a:pPr>
              <a:buFont typeface="Wingdings" pitchFamily="2" charset="2"/>
              <a:buChar char="§"/>
            </a:pPr>
            <a:r>
              <a:rPr lang="en-IN" b="1" u="sng" dirty="0" smtClean="0"/>
              <a:t> </a:t>
            </a:r>
            <a:r>
              <a:rPr lang="en-IN" b="1" u="sng" dirty="0" smtClean="0">
                <a:latin typeface="Arial Narrow" pitchFamily="34" charset="0"/>
              </a:rPr>
              <a:t>Property 3: </a:t>
            </a:r>
          </a:p>
          <a:p>
            <a:pPr>
              <a:buNone/>
            </a:pPr>
            <a:r>
              <a:rPr lang="en-IN" b="1" dirty="0" smtClean="0">
                <a:solidFill>
                  <a:srgbClr val="C00000"/>
                </a:solidFill>
                <a:latin typeface="Arial Narrow" pitchFamily="34" charset="0"/>
              </a:rPr>
              <a:t>      Identity element for subtraction does not exist. </a:t>
            </a:r>
          </a:p>
          <a:p>
            <a:pPr algn="just">
              <a:buFont typeface="Wingdings" pitchFamily="2" charset="2"/>
              <a:buChar char="§"/>
            </a:pPr>
            <a:r>
              <a:rPr lang="en-IN" b="1" u="sng" dirty="0" smtClean="0">
                <a:latin typeface="Arial Narrow" pitchFamily="34" charset="0"/>
              </a:rPr>
              <a:t>Property 4: </a:t>
            </a:r>
          </a:p>
          <a:p>
            <a:pPr>
              <a:buNone/>
            </a:pPr>
            <a:r>
              <a:rPr lang="en-IN" b="1" dirty="0" smtClean="0">
                <a:solidFill>
                  <a:srgbClr val="C00000"/>
                </a:solidFill>
                <a:latin typeface="Arial Narrow" pitchFamily="34" charset="0"/>
              </a:rPr>
              <a:t>     Since the identity element for subtraction does not exist, the question for finding inverse for subtraction does not arise. </a:t>
            </a:r>
          </a:p>
        </p:txBody>
      </p:sp>
      <p:sp>
        <p:nvSpPr>
          <p:cNvPr id="3" name="Slide Number Placeholder 2"/>
          <p:cNvSpPr>
            <a:spLocks noGrp="1"/>
          </p:cNvSpPr>
          <p:nvPr>
            <p:ph type="sldNum" sz="quarter" idx="12"/>
          </p:nvPr>
        </p:nvSpPr>
        <p:spPr/>
        <p:txBody>
          <a:bodyPr/>
          <a:lstStyle/>
          <a:p>
            <a:fld id="{B3561BA9-CDCF-4958-B8AB-66F3BF063E13}" type="slidenum">
              <a:rPr lang="en-US" smtClean="0"/>
              <a:pPr/>
              <a:t>23</a:t>
            </a:fld>
            <a:endParaRPr lang="en-US"/>
          </a:p>
        </p:txBody>
      </p:sp>
      <p:sp>
        <p:nvSpPr>
          <p:cNvPr id="4" name="TextBox 3"/>
          <p:cNvSpPr txBox="1"/>
          <p:nvPr/>
        </p:nvSpPr>
        <p:spPr>
          <a:xfrm>
            <a:off x="1714480" y="0"/>
            <a:ext cx="6786610" cy="1323439"/>
          </a:xfrm>
          <a:prstGeom prst="rect">
            <a:avLst/>
          </a:prstGeom>
          <a:noFill/>
        </p:spPr>
        <p:txBody>
          <a:bodyPr wrap="square" rtlCol="0">
            <a:spAutoFit/>
          </a:bodyPr>
          <a:lstStyle/>
          <a:p>
            <a:r>
              <a:rPr lang="en-US" sz="4000" b="1" dirty="0" smtClean="0">
                <a:solidFill>
                  <a:schemeClr val="accent1"/>
                </a:solidFill>
                <a:latin typeface="Eras Bold ITC" pitchFamily="34" charset="0"/>
                <a:ea typeface="+mj-ea"/>
                <a:cs typeface="+mj-cs"/>
              </a:rPr>
              <a:t>Properties of subtraction of rational numbers</a:t>
            </a:r>
            <a:endParaRPr lang="en-IN" sz="4000" b="1" dirty="0" smtClean="0">
              <a:solidFill>
                <a:schemeClr val="accent1"/>
              </a:solidFill>
              <a:latin typeface="Eras Bold ITC" pitchFamily="34" charset="0"/>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ctr"/>
            <a:r>
              <a:rPr lang="en-US" sz="4000" dirty="0" smtClean="0">
                <a:latin typeface="Eras Bold ITC" pitchFamily="34" charset="0"/>
              </a:rPr>
              <a:t>Examples to illustrate these properties</a:t>
            </a:r>
            <a:endParaRPr lang="en-IN" sz="4000" dirty="0" smtClean="0">
              <a:latin typeface="Eras Bold ITC" pitchFamily="34" charset="0"/>
            </a:endParaRPr>
          </a:p>
        </p:txBody>
      </p:sp>
      <p:sp>
        <p:nvSpPr>
          <p:cNvPr id="6" name="Date Placeholder 5"/>
          <p:cNvSpPr>
            <a:spLocks noGrp="1"/>
          </p:cNvSpPr>
          <p:nvPr>
            <p:ph type="dt" sz="half" idx="4294967295"/>
          </p:nvPr>
        </p:nvSpPr>
        <p:spPr>
          <a:xfrm>
            <a:off x="0" y="6356350"/>
            <a:ext cx="2133600" cy="365125"/>
          </a:xfrm>
          <a:prstGeom prst="rect">
            <a:avLst/>
          </a:prstGeom>
        </p:spPr>
        <p:txBody>
          <a:bodyPr/>
          <a:lstStyle/>
          <a:p>
            <a:fld id="{E11511CD-E541-457C-9E10-6E1ED4F7209A}" type="datetime2">
              <a:rPr lang="en-US" smtClean="0"/>
              <a:pPr/>
              <a:t>Tuesday, April 28, 2020</a:t>
            </a:fld>
            <a:endParaRPr lang="en-IN"/>
          </a:p>
        </p:txBody>
      </p:sp>
      <p:sp>
        <p:nvSpPr>
          <p:cNvPr id="8" name="Slide Number Placeholder 7"/>
          <p:cNvSpPr>
            <a:spLocks noGrp="1"/>
          </p:cNvSpPr>
          <p:nvPr>
            <p:ph type="sldNum" sz="quarter" idx="4294967295"/>
          </p:nvPr>
        </p:nvSpPr>
        <p:spPr>
          <a:xfrm>
            <a:off x="7010400" y="6356350"/>
            <a:ext cx="2133600" cy="365125"/>
          </a:xfrm>
          <a:prstGeom prst="rect">
            <a:avLst/>
          </a:prstGeom>
        </p:spPr>
        <p:txBody>
          <a:bodyPr/>
          <a:lstStyle/>
          <a:p>
            <a:fld id="{6BC97952-67F5-43E5-BF05-F15D0B5F084A}" type="slidenum">
              <a:rPr lang="en-IN" smtClean="0"/>
              <a:pPr/>
              <a:t>24</a:t>
            </a:fld>
            <a:endParaRPr lang="en-IN"/>
          </a:p>
        </p:txBody>
      </p:sp>
      <p:pic>
        <p:nvPicPr>
          <p:cNvPr id="3075" name="Picture 3"/>
          <p:cNvPicPr>
            <a:picLocks noChangeAspect="1" noChangeArrowheads="1"/>
          </p:cNvPicPr>
          <p:nvPr/>
        </p:nvPicPr>
        <p:blipFill>
          <a:blip r:embed="rId2">
            <a:clrChange>
              <a:clrFrom>
                <a:srgbClr val="FFFFFF"/>
              </a:clrFrom>
              <a:clrTo>
                <a:srgbClr val="FFFFFF">
                  <a:alpha val="0"/>
                </a:srgbClr>
              </a:clrTo>
            </a:clrChange>
            <a:lum bright="-20000"/>
          </a:blip>
          <a:srcRect/>
          <a:stretch>
            <a:fillRect/>
          </a:stretch>
        </p:blipFill>
        <p:spPr bwMode="auto">
          <a:xfrm>
            <a:off x="1357290" y="3857627"/>
            <a:ext cx="5214974" cy="2416961"/>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a:clrChange>
              <a:clrFrom>
                <a:srgbClr val="FFFFFF"/>
              </a:clrFrom>
              <a:clrTo>
                <a:srgbClr val="FFFFFF">
                  <a:alpha val="0"/>
                </a:srgbClr>
              </a:clrTo>
            </a:clrChange>
            <a:lum bright="-20000"/>
          </a:blip>
          <a:srcRect/>
          <a:stretch>
            <a:fillRect/>
          </a:stretch>
        </p:blipFill>
        <p:spPr bwMode="auto">
          <a:xfrm>
            <a:off x="1357289" y="1601592"/>
            <a:ext cx="7807733" cy="2184598"/>
          </a:xfrm>
          <a:prstGeom prst="rect">
            <a:avLst/>
          </a:prstGeom>
          <a:noFill/>
          <a:ln w="9525">
            <a:noFill/>
            <a:miter lim="800000"/>
            <a:headEnd/>
            <a:tailEnd/>
          </a:ln>
          <a:effectLst/>
        </p:spPr>
      </p:pic>
      <p:sp>
        <p:nvSpPr>
          <p:cNvPr id="100354" name="AutoShape 2" descr="Rational numbers introduction, exercises and answ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0356" name="AutoShape 4" descr="Rational numbers introduction, exercises and answ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0358" name="AutoShape 6" descr="Rational numbers introduction, exercises and answ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0360" name="AutoShape 8" descr="Rational numbers introduction, exercises and answ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0362" name="AutoShape 10" descr="Rational numbers introduction, exercises and answ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0364" name="AutoShape 12" descr="Rational numbers introduction, exercises and answ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0366" name="AutoShape 14" descr="Rational numbers introduction, exercises and answ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0368" name="AutoShape 16" descr="Decimal Expansion of Rational Numbers - Video &amp; Lesson Transcript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0370" name="AutoShape 18" descr="Decimal Expansion of Rational Numbers - Video &amp; Lesson Transcript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0372" name="AutoShape 20" descr="Decimal Expansion of Rational Numbers - Video &amp; Lesson Transcript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0375" name="AutoShape 23" descr="Fraction Decimal Rational number Mathematics, hi word PNG | PNGWav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0377" name="AutoShape 25" descr="Fraction Decimal Rational number Mathematics, hi word PNG | PNGWav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0379" name="AutoShape 27" descr="Fraction Decimal Rational number Mathematics, hi word PNG | PNGWav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0381" name="AutoShape 29" descr="Fraction Decimal Rational number Mathematics, hi word PNG | PNGWav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0383" name="AutoShape 31" descr="Fraction Decimal Rational number Mathematics, hi word PNG | PNGWav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0385" name="AutoShape 33" descr="Fraction Decimal Rational number Mathematics, hi word PNG | PNGWav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21858" name="Picture 2" descr="Illustration Of Cat Learning Write Numbers. Stock Vector ..."/>
          <p:cNvPicPr>
            <a:picLocks noChangeAspect="1" noChangeArrowheads="1"/>
          </p:cNvPicPr>
          <p:nvPr/>
        </p:nvPicPr>
        <p:blipFill>
          <a:blip r:embed="rId4"/>
          <a:srcRect b="8370"/>
          <a:stretch>
            <a:fillRect/>
          </a:stretch>
        </p:blipFill>
        <p:spPr bwMode="auto">
          <a:xfrm>
            <a:off x="5929322" y="3714752"/>
            <a:ext cx="3089001" cy="307183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Irrational Numbers - Number Sets"/>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357290" y="3143248"/>
            <a:ext cx="4000528" cy="3714752"/>
          </a:xfrm>
          <a:prstGeom prst="rect">
            <a:avLst/>
          </a:prstGeom>
          <a:noFill/>
        </p:spPr>
      </p:pic>
      <p:sp>
        <p:nvSpPr>
          <p:cNvPr id="8" name="Title 7"/>
          <p:cNvSpPr>
            <a:spLocks noGrp="1"/>
          </p:cNvSpPr>
          <p:nvPr>
            <p:ph type="title"/>
          </p:nvPr>
        </p:nvSpPr>
        <p:spPr/>
        <p:txBody>
          <a:bodyPr>
            <a:noAutofit/>
          </a:bodyPr>
          <a:lstStyle/>
          <a:p>
            <a:pPr lvl="0" algn="ctr"/>
            <a:r>
              <a:rPr lang="en-US" sz="4000" dirty="0" smtClean="0">
                <a:latin typeface="Eras Bold ITC" pitchFamily="34" charset="0"/>
              </a:rPr>
              <a:t>Some more examples</a:t>
            </a:r>
            <a:endParaRPr lang="en-IN" sz="4000" dirty="0" smtClean="0">
              <a:latin typeface="Eras Bold ITC" pitchFamily="34" charset="0"/>
            </a:endParaRPr>
          </a:p>
        </p:txBody>
      </p:sp>
      <p:sp>
        <p:nvSpPr>
          <p:cNvPr id="4" name="Date Placeholder 3"/>
          <p:cNvSpPr>
            <a:spLocks noGrp="1"/>
          </p:cNvSpPr>
          <p:nvPr>
            <p:ph type="dt" sz="half" idx="4294967295"/>
          </p:nvPr>
        </p:nvSpPr>
        <p:spPr>
          <a:xfrm>
            <a:off x="457200" y="6356350"/>
            <a:ext cx="2133600" cy="365125"/>
          </a:xfrm>
          <a:prstGeom prst="rect">
            <a:avLst/>
          </a:prstGeom>
        </p:spPr>
        <p:txBody>
          <a:bodyPr/>
          <a:lstStyle/>
          <a:p>
            <a:fld id="{EA38C9A2-87FD-492B-8BC1-CE87ED673F9D}" type="datetime2">
              <a:rPr lang="en-US" smtClean="0"/>
              <a:pPr/>
              <a:t>Tuesday, April 28, 2020</a:t>
            </a:fld>
            <a:endParaRPr lang="en-IN"/>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6BC97952-67F5-43E5-BF05-F15D0B5F084A}" type="slidenum">
              <a:rPr lang="en-IN" smtClean="0"/>
              <a:pPr/>
              <a:t>25</a:t>
            </a:fld>
            <a:endParaRPr lang="en-IN"/>
          </a:p>
        </p:txBody>
      </p:sp>
      <p:sp>
        <p:nvSpPr>
          <p:cNvPr id="7" name="Title 1"/>
          <p:cNvSpPr txBox="1">
            <a:spLocks/>
          </p:cNvSpPr>
          <p:nvPr/>
        </p:nvSpPr>
        <p:spPr>
          <a:xfrm>
            <a:off x="642910" y="1500174"/>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IN" sz="4400" b="0" i="0" u="none" strike="noStrike" kern="1200" cap="none" spc="0" normalizeH="0" baseline="0" noProof="0" dirty="0" smtClean="0">
              <a:ln>
                <a:noFill/>
              </a:ln>
              <a:solidFill>
                <a:schemeClr val="tx1"/>
              </a:solidFill>
              <a:effectLst/>
              <a:uLnTx/>
              <a:uFillTx/>
              <a:latin typeface="Copperplate Gothic Bold" pitchFamily="34" charset="0"/>
              <a:ea typeface="+mj-ea"/>
              <a:cs typeface="+mj-cs"/>
            </a:endParaRPr>
          </a:p>
        </p:txBody>
      </p:sp>
      <p:pic>
        <p:nvPicPr>
          <p:cNvPr id="7170" name="Picture 2"/>
          <p:cNvPicPr>
            <a:picLocks noChangeAspect="1" noChangeArrowheads="1"/>
          </p:cNvPicPr>
          <p:nvPr/>
        </p:nvPicPr>
        <p:blipFill>
          <a:blip r:embed="rId3">
            <a:clrChange>
              <a:clrFrom>
                <a:srgbClr val="FFFFFF"/>
              </a:clrFrom>
              <a:clrTo>
                <a:srgbClr val="FFFFFF">
                  <a:alpha val="0"/>
                </a:srgbClr>
              </a:clrTo>
            </a:clrChange>
            <a:lum bright="-20000"/>
          </a:blip>
          <a:srcRect/>
          <a:stretch>
            <a:fillRect/>
          </a:stretch>
        </p:blipFill>
        <p:spPr bwMode="auto">
          <a:xfrm>
            <a:off x="1428728" y="1500174"/>
            <a:ext cx="7497126" cy="41434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4294967295"/>
          </p:nvPr>
        </p:nvSpPr>
        <p:spPr>
          <a:xfrm>
            <a:off x="457200" y="6356350"/>
            <a:ext cx="2133600" cy="365125"/>
          </a:xfrm>
          <a:prstGeom prst="rect">
            <a:avLst/>
          </a:prstGeom>
        </p:spPr>
        <p:txBody>
          <a:bodyPr/>
          <a:lstStyle/>
          <a:p>
            <a:fld id="{DA9FA835-711B-4DF9-8AFC-4E64FA8A203A}" type="datetime2">
              <a:rPr lang="en-US" smtClean="0"/>
              <a:pPr/>
              <a:t>Tuesday, April 28, 2020</a:t>
            </a:fld>
            <a:endParaRPr lang="en-IN"/>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6BC97952-67F5-43E5-BF05-F15D0B5F084A}" type="slidenum">
              <a:rPr lang="en-IN" smtClean="0"/>
              <a:pPr/>
              <a:t>26</a:t>
            </a:fld>
            <a:endParaRPr lang="en-IN"/>
          </a:p>
        </p:txBody>
      </p:sp>
      <p:grpSp>
        <p:nvGrpSpPr>
          <p:cNvPr id="2" name="Group 8"/>
          <p:cNvGrpSpPr/>
          <p:nvPr/>
        </p:nvGrpSpPr>
        <p:grpSpPr>
          <a:xfrm>
            <a:off x="1571604" y="345688"/>
            <a:ext cx="7286676" cy="6226584"/>
            <a:chOff x="616442" y="285728"/>
            <a:chExt cx="7813210" cy="5474948"/>
          </a:xfrm>
        </p:grpSpPr>
        <p:pic>
          <p:nvPicPr>
            <p:cNvPr id="8194" name="Picture 2"/>
            <p:cNvPicPr>
              <a:picLocks noChangeAspect="1" noChangeArrowheads="1"/>
            </p:cNvPicPr>
            <p:nvPr/>
          </p:nvPicPr>
          <p:blipFill>
            <a:blip r:embed="rId2">
              <a:clrChange>
                <a:clrFrom>
                  <a:srgbClr val="FFFFFF"/>
                </a:clrFrom>
                <a:clrTo>
                  <a:srgbClr val="FFFFFF">
                    <a:alpha val="0"/>
                  </a:srgbClr>
                </a:clrTo>
              </a:clrChange>
              <a:lum bright="-10000"/>
            </a:blip>
            <a:srcRect l="4386" t="16099" r="8772"/>
            <a:stretch>
              <a:fillRect/>
            </a:stretch>
          </p:blipFill>
          <p:spPr bwMode="auto">
            <a:xfrm>
              <a:off x="857224" y="2071677"/>
              <a:ext cx="7572428" cy="3688999"/>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clrChange>
                <a:clrFrom>
                  <a:srgbClr val="FFFFFF"/>
                </a:clrFrom>
                <a:clrTo>
                  <a:srgbClr val="FFFFFF">
                    <a:alpha val="0"/>
                  </a:srgbClr>
                </a:clrTo>
              </a:clrChange>
              <a:lum bright="-20000"/>
            </a:blip>
            <a:srcRect l="4444" t="8073" b="11195"/>
            <a:stretch>
              <a:fillRect/>
            </a:stretch>
          </p:blipFill>
          <p:spPr bwMode="auto">
            <a:xfrm>
              <a:off x="857224" y="285728"/>
              <a:ext cx="3686201" cy="857256"/>
            </a:xfrm>
            <a:prstGeom prst="rect">
              <a:avLst/>
            </a:prstGeom>
            <a:noFill/>
            <a:ln w="9525">
              <a:noFill/>
              <a:miter lim="800000"/>
              <a:headEnd/>
              <a:tailEnd/>
            </a:ln>
            <a:effectLst/>
          </p:spPr>
        </p:pic>
        <p:pic>
          <p:nvPicPr>
            <p:cNvPr id="7" name="Picture 3"/>
            <p:cNvPicPr>
              <a:picLocks noChangeAspect="1" noChangeArrowheads="1"/>
            </p:cNvPicPr>
            <p:nvPr/>
          </p:nvPicPr>
          <p:blipFill>
            <a:blip r:embed="rId3">
              <a:clrChange>
                <a:clrFrom>
                  <a:srgbClr val="FFFFFF"/>
                </a:clrFrom>
                <a:clrTo>
                  <a:srgbClr val="FFFFFF">
                    <a:alpha val="0"/>
                  </a:srgbClr>
                </a:clrTo>
              </a:clrChange>
              <a:lum bright="-20000"/>
            </a:blip>
            <a:srcRect l="39629" t="8073" b="4467"/>
            <a:stretch>
              <a:fillRect/>
            </a:stretch>
          </p:blipFill>
          <p:spPr bwMode="auto">
            <a:xfrm>
              <a:off x="2214546" y="1214422"/>
              <a:ext cx="2328879" cy="928694"/>
            </a:xfrm>
            <a:prstGeom prst="rect">
              <a:avLst/>
            </a:prstGeom>
            <a:noFill/>
            <a:ln w="9525">
              <a:noFill/>
              <a:miter lim="800000"/>
              <a:headEnd/>
              <a:tailEnd/>
            </a:ln>
            <a:effectLst/>
          </p:spPr>
        </p:pic>
        <p:sp>
          <p:nvSpPr>
            <p:cNvPr id="8" name="TextBox 7"/>
            <p:cNvSpPr txBox="1"/>
            <p:nvPr/>
          </p:nvSpPr>
          <p:spPr>
            <a:xfrm>
              <a:off x="616442" y="1395244"/>
              <a:ext cx="1785950" cy="523220"/>
            </a:xfrm>
            <a:prstGeom prst="rect">
              <a:avLst/>
            </a:prstGeom>
            <a:noFill/>
          </p:spPr>
          <p:txBody>
            <a:bodyPr wrap="square" rtlCol="0">
              <a:spAutoFit/>
            </a:bodyPr>
            <a:lstStyle/>
            <a:p>
              <a:r>
                <a:rPr lang="en-US" sz="2800" dirty="0" smtClean="0"/>
                <a:t>Solution =</a:t>
              </a:r>
              <a:endParaRPr lang="en-IN" sz="2800" dirty="0"/>
            </a:p>
          </p:txBody>
        </p:sp>
      </p:grpSp>
      <p:pic>
        <p:nvPicPr>
          <p:cNvPr id="99330" name="Picture 2" descr="Solutions word lettering illustration. design in modern style with ..."/>
          <p:cNvPicPr>
            <a:picLocks noChangeAspect="1" noChangeArrowheads="1"/>
          </p:cNvPicPr>
          <p:nvPr/>
        </p:nvPicPr>
        <p:blipFill>
          <a:blip r:embed="rId4"/>
          <a:srcRect b="17143"/>
          <a:stretch>
            <a:fillRect/>
          </a:stretch>
        </p:blipFill>
        <p:spPr bwMode="auto">
          <a:xfrm>
            <a:off x="5500693" y="357166"/>
            <a:ext cx="3518983" cy="235745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Math | Free Vectors, Stock Photos &amp; PSD"/>
          <p:cNvPicPr>
            <a:picLocks noChangeAspect="1" noChangeArrowheads="1"/>
          </p:cNvPicPr>
          <p:nvPr/>
        </p:nvPicPr>
        <p:blipFill>
          <a:blip r:embed="rId2" cstate="print"/>
          <a:srcRect/>
          <a:stretch>
            <a:fillRect/>
          </a:stretch>
        </p:blipFill>
        <p:spPr bwMode="auto">
          <a:xfrm>
            <a:off x="6572264" y="1326144"/>
            <a:ext cx="2357454" cy="3031550"/>
          </a:xfrm>
          <a:prstGeom prst="rect">
            <a:avLst/>
          </a:prstGeom>
          <a:noFill/>
        </p:spPr>
      </p:pic>
      <p:sp>
        <p:nvSpPr>
          <p:cNvPr id="2" name="Title 1"/>
          <p:cNvSpPr>
            <a:spLocks noGrp="1"/>
          </p:cNvSpPr>
          <p:nvPr>
            <p:ph type="title"/>
          </p:nvPr>
        </p:nvSpPr>
        <p:spPr/>
        <p:txBody>
          <a:bodyPr>
            <a:noAutofit/>
          </a:bodyPr>
          <a:lstStyle/>
          <a:p>
            <a:pPr marL="342900" indent="-342900" algn="ctr">
              <a:lnSpc>
                <a:spcPct val="80000"/>
              </a:lnSpc>
            </a:pPr>
            <a:r>
              <a:rPr lang="en-US" altLang="en-US" sz="4000" dirty="0" smtClean="0">
                <a:latin typeface="Eras Bold ITC" pitchFamily="34" charset="0"/>
              </a:rPr>
              <a:t>Multiplication of rational numbers</a:t>
            </a:r>
            <a:endParaRPr lang="en-IN" altLang="en-US" sz="4000" dirty="0">
              <a:latin typeface="Eras Bold ITC" pitchFamily="34" charset="0"/>
            </a:endParaRPr>
          </a:p>
        </p:txBody>
      </p:sp>
      <p:pic>
        <p:nvPicPr>
          <p:cNvPr id="11266" name="Picture 2"/>
          <p:cNvPicPr>
            <a:picLocks noGrp="1" noChangeAspect="1" noChangeArrowheads="1"/>
          </p:cNvPicPr>
          <p:nvPr>
            <p:ph idx="1"/>
          </p:nvPr>
        </p:nvPicPr>
        <p:blipFill>
          <a:blip r:embed="rId3">
            <a:clrChange>
              <a:clrFrom>
                <a:srgbClr val="FBD5E5"/>
              </a:clrFrom>
              <a:clrTo>
                <a:srgbClr val="FBD5E5">
                  <a:alpha val="0"/>
                </a:srgbClr>
              </a:clrTo>
            </a:clrChange>
            <a:lum bright="-30000"/>
          </a:blip>
          <a:srcRect/>
          <a:stretch>
            <a:fillRect/>
          </a:stretch>
        </p:blipFill>
        <p:spPr bwMode="auto">
          <a:xfrm>
            <a:off x="1500166" y="1142984"/>
            <a:ext cx="7441458" cy="214314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4"/>
          <a:srcRect/>
          <a:stretch>
            <a:fillRect/>
          </a:stretch>
        </p:blipFill>
        <p:spPr bwMode="auto">
          <a:xfrm>
            <a:off x="1500198" y="6000768"/>
            <a:ext cx="7500958" cy="642942"/>
          </a:xfrm>
          <a:prstGeom prst="rect">
            <a:avLst/>
          </a:prstGeom>
          <a:noFill/>
          <a:ln w="9525">
            <a:solidFill>
              <a:srgbClr val="C00000"/>
            </a:solidFill>
            <a:miter lim="800000"/>
            <a:headEnd/>
            <a:tailEnd/>
          </a:ln>
          <a:effectLst/>
        </p:spPr>
      </p:pic>
      <p:pic>
        <p:nvPicPr>
          <p:cNvPr id="11268" name="Picture 4"/>
          <p:cNvPicPr>
            <a:picLocks noChangeAspect="1" noChangeArrowheads="1"/>
          </p:cNvPicPr>
          <p:nvPr/>
        </p:nvPicPr>
        <p:blipFill>
          <a:blip r:embed="rId5">
            <a:clrChange>
              <a:clrFrom>
                <a:srgbClr val="FFFFFF"/>
              </a:clrFrom>
              <a:clrTo>
                <a:srgbClr val="FFFFFF">
                  <a:alpha val="0"/>
                </a:srgbClr>
              </a:clrTo>
            </a:clrChange>
            <a:lum bright="-30000"/>
          </a:blip>
          <a:srcRect/>
          <a:stretch>
            <a:fillRect/>
          </a:stretch>
        </p:blipFill>
        <p:spPr bwMode="auto">
          <a:xfrm>
            <a:off x="1557713" y="3281275"/>
            <a:ext cx="7372005" cy="22908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428728" y="184698"/>
            <a:ext cx="7258072" cy="1101162"/>
          </a:xfrm>
        </p:spPr>
        <p:txBody>
          <a:bodyPr>
            <a:noAutofit/>
          </a:bodyPr>
          <a:lstStyle/>
          <a:p>
            <a:r>
              <a:rPr lang="en-IN" sz="2800" dirty="0" smtClean="0">
                <a:latin typeface="Copperplate Gothic Bold" pitchFamily="34" charset="0"/>
              </a:rPr>
              <a:t>PROPERTIES OF MULTIPLICATION OF RATIONAL NUMBERS </a:t>
            </a: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6BC97952-67F5-43E5-BF05-F15D0B5F084A}" type="slidenum">
              <a:rPr lang="en-IN" smtClean="0"/>
              <a:pPr/>
              <a:t>28</a:t>
            </a:fld>
            <a:endParaRPr lang="en-IN"/>
          </a:p>
        </p:txBody>
      </p:sp>
      <p:pic>
        <p:nvPicPr>
          <p:cNvPr id="9219" name="Picture 3"/>
          <p:cNvPicPr>
            <a:picLocks noChangeAspect="1" noChangeArrowheads="1"/>
          </p:cNvPicPr>
          <p:nvPr/>
        </p:nvPicPr>
        <p:blipFill>
          <a:blip r:embed="rId2">
            <a:clrChange>
              <a:clrFrom>
                <a:srgbClr val="FFFFFF"/>
              </a:clrFrom>
              <a:clrTo>
                <a:srgbClr val="FFFFFF">
                  <a:alpha val="0"/>
                </a:srgbClr>
              </a:clrTo>
            </a:clrChange>
            <a:lum bright="-30000"/>
          </a:blip>
          <a:srcRect/>
          <a:stretch>
            <a:fillRect/>
          </a:stretch>
        </p:blipFill>
        <p:spPr bwMode="auto">
          <a:xfrm>
            <a:off x="1562409" y="1214422"/>
            <a:ext cx="7438747" cy="2786082"/>
          </a:xfrm>
          <a:prstGeom prst="rect">
            <a:avLst/>
          </a:prstGeom>
          <a:noFill/>
          <a:ln w="9525">
            <a:noFill/>
            <a:miter lim="800000"/>
            <a:headEnd/>
            <a:tailEnd/>
          </a:ln>
          <a:effectLst/>
        </p:spPr>
      </p:pic>
      <p:sp>
        <p:nvSpPr>
          <p:cNvPr id="13" name="TextBox 12"/>
          <p:cNvSpPr txBox="1"/>
          <p:nvPr/>
        </p:nvSpPr>
        <p:spPr>
          <a:xfrm>
            <a:off x="1357290" y="4180345"/>
            <a:ext cx="7786710" cy="2308324"/>
          </a:xfrm>
          <a:prstGeom prst="rect">
            <a:avLst/>
          </a:prstGeom>
          <a:noFill/>
        </p:spPr>
        <p:txBody>
          <a:bodyPr wrap="square" rtlCol="0">
            <a:spAutoFit/>
          </a:bodyPr>
          <a:lstStyle/>
          <a:p>
            <a:r>
              <a:rPr lang="en-US" sz="2400" b="1" u="sng" dirty="0" smtClean="0"/>
              <a:t>Property – 1 </a:t>
            </a:r>
            <a:r>
              <a:rPr lang="en-US" sz="2400" b="1" dirty="0" smtClean="0"/>
              <a:t>:-</a:t>
            </a:r>
            <a:endParaRPr lang="en-IN" sz="2400" b="1" dirty="0" smtClean="0"/>
          </a:p>
          <a:p>
            <a:r>
              <a:rPr lang="en-IN" sz="2400" b="1" dirty="0" smtClean="0">
                <a:solidFill>
                  <a:srgbClr val="C00000"/>
                </a:solidFill>
              </a:rPr>
              <a:t>Product of two rational numbers remains the same even if we change their order,</a:t>
            </a:r>
          </a:p>
          <a:p>
            <a:r>
              <a:rPr lang="en-IN" sz="2400" b="1" dirty="0" smtClean="0"/>
              <a:t> i.e. if x and y are rational numbers, then </a:t>
            </a:r>
          </a:p>
          <a:p>
            <a:r>
              <a:rPr lang="en-IN" sz="2400" b="1" dirty="0" smtClean="0">
                <a:solidFill>
                  <a:srgbClr val="C00000"/>
                </a:solidFill>
              </a:rPr>
              <a:t>                   x × y = y × x. </a:t>
            </a:r>
          </a:p>
          <a:p>
            <a:r>
              <a:rPr lang="en-IN" sz="2400" b="1" dirty="0" smtClean="0"/>
              <a:t>This is known as </a:t>
            </a:r>
            <a:r>
              <a:rPr lang="en-IN" sz="2400" b="1" dirty="0" smtClean="0">
                <a:solidFill>
                  <a:srgbClr val="7030A0"/>
                </a:solidFill>
              </a:rPr>
              <a:t>commutative law of multiplication</a:t>
            </a:r>
            <a:r>
              <a:rPr lang="en-IN" sz="2400" b="1" dirty="0" smtClean="0"/>
              <a:t>.   </a:t>
            </a:r>
            <a:endParaRPr lang="en-US" sz="2400" dirty="0" smtClean="0"/>
          </a:p>
        </p:txBody>
      </p:sp>
      <p:pic>
        <p:nvPicPr>
          <p:cNvPr id="96258" name="Picture 2" descr="3d colorful math symbols stock | Clipart Panda - Free Clipart Images"/>
          <p:cNvPicPr>
            <a:picLocks noChangeAspect="1" noChangeArrowheads="1"/>
          </p:cNvPicPr>
          <p:nvPr/>
        </p:nvPicPr>
        <p:blipFill>
          <a:blip r:embed="rId3">
            <a:clrChange>
              <a:clrFrom>
                <a:srgbClr val="FFFFFF"/>
              </a:clrFrom>
              <a:clrTo>
                <a:srgbClr val="FFFFFF">
                  <a:alpha val="0"/>
                </a:srgbClr>
              </a:clrTo>
            </a:clrChange>
          </a:blip>
          <a:srcRect t="25568"/>
          <a:stretch>
            <a:fillRect/>
          </a:stretch>
        </p:blipFill>
        <p:spPr bwMode="auto">
          <a:xfrm>
            <a:off x="5929322" y="1643050"/>
            <a:ext cx="3143240" cy="2857520"/>
          </a:xfrm>
          <a:prstGeom prst="rect">
            <a:avLst/>
          </a:prstGeom>
          <a:noFill/>
          <a:ln w="34925">
            <a:solidFill>
              <a:srgbClr val="FFFFFF"/>
            </a:solidFill>
          </a:ln>
          <a:effectLst>
            <a:outerShdw blurRad="317500" dir="2700000" algn="ctr">
              <a:srgbClr val="000000">
                <a:alpha val="43000"/>
              </a:srgbClr>
            </a:outerShdw>
            <a:softEdge rad="127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Cartoon Mathematics Mathematical Problem Illustration - 1st Grade ..."/>
          <p:cNvPicPr>
            <a:picLocks noChangeAspect="1" noChangeArrowheads="1"/>
          </p:cNvPicPr>
          <p:nvPr/>
        </p:nvPicPr>
        <p:blipFill>
          <a:blip r:embed="rId2">
            <a:clrChange>
              <a:clrFrom>
                <a:srgbClr val="EEEEEE"/>
              </a:clrFrom>
              <a:clrTo>
                <a:srgbClr val="EEEEEE">
                  <a:alpha val="0"/>
                </a:srgbClr>
              </a:clrTo>
            </a:clrChange>
          </a:blip>
          <a:srcRect/>
          <a:stretch>
            <a:fillRect/>
          </a:stretch>
        </p:blipFill>
        <p:spPr bwMode="auto">
          <a:xfrm rot="21157366">
            <a:off x="6140580" y="4402898"/>
            <a:ext cx="2786050" cy="2357454"/>
          </a:xfrm>
          <a:prstGeom prst="rect">
            <a:avLst/>
          </a:prstGeom>
          <a:noFill/>
        </p:spPr>
      </p:pic>
      <p:sp>
        <p:nvSpPr>
          <p:cNvPr id="3" name="Date Placeholder 2"/>
          <p:cNvSpPr>
            <a:spLocks noGrp="1"/>
          </p:cNvSpPr>
          <p:nvPr>
            <p:ph type="dt" sz="half" idx="10"/>
          </p:nvPr>
        </p:nvSpPr>
        <p:spPr/>
        <p:txBody>
          <a:bodyPr/>
          <a:lstStyle/>
          <a:p>
            <a:fld id="{40D8199D-6157-4904-B808-519EB97F26D4}" type="datetime2">
              <a:rPr lang="en-US" smtClean="0"/>
              <a:pPr/>
              <a:t>Tuesday, April 28, 2020</a:t>
            </a:fld>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pPr/>
              <a:t>29</a:t>
            </a:fld>
            <a:endParaRPr lang="en-US"/>
          </a:p>
        </p:txBody>
      </p:sp>
      <p:pic>
        <p:nvPicPr>
          <p:cNvPr id="12290" name="Picture 2"/>
          <p:cNvPicPr>
            <a:picLocks noGrp="1" noChangeAspect="1" noChangeArrowheads="1"/>
          </p:cNvPicPr>
          <p:nvPr>
            <p:ph/>
          </p:nvPr>
        </p:nvPicPr>
        <p:blipFill>
          <a:blip r:embed="rId3">
            <a:clrChange>
              <a:clrFrom>
                <a:srgbClr val="FFFFFF"/>
              </a:clrFrom>
              <a:clrTo>
                <a:srgbClr val="FFFFFF">
                  <a:alpha val="0"/>
                </a:srgbClr>
              </a:clrTo>
            </a:clrChange>
            <a:lum bright="-30000"/>
          </a:blip>
          <a:srcRect/>
          <a:stretch>
            <a:fillRect/>
          </a:stretch>
        </p:blipFill>
        <p:spPr bwMode="auto">
          <a:xfrm>
            <a:off x="1395184" y="428604"/>
            <a:ext cx="7134425" cy="1928826"/>
          </a:xfrm>
          <a:prstGeom prst="rect">
            <a:avLst/>
          </a:prstGeom>
          <a:noFill/>
          <a:ln w="9525">
            <a:noFill/>
            <a:miter lim="800000"/>
            <a:headEnd/>
            <a:tailEnd/>
          </a:ln>
          <a:effectLst/>
        </p:spPr>
      </p:pic>
      <p:pic>
        <p:nvPicPr>
          <p:cNvPr id="12291" name="Picture 3"/>
          <p:cNvPicPr>
            <a:picLocks noChangeAspect="1" noChangeArrowheads="1"/>
          </p:cNvPicPr>
          <p:nvPr/>
        </p:nvPicPr>
        <p:blipFill>
          <a:blip r:embed="rId4">
            <a:clrChange>
              <a:clrFrom>
                <a:srgbClr val="FFFFFF"/>
              </a:clrFrom>
              <a:clrTo>
                <a:srgbClr val="FFFFFF">
                  <a:alpha val="0"/>
                </a:srgbClr>
              </a:clrTo>
            </a:clrChange>
            <a:lum bright="-30000"/>
          </a:blip>
          <a:srcRect/>
          <a:stretch>
            <a:fillRect/>
          </a:stretch>
        </p:blipFill>
        <p:spPr bwMode="auto">
          <a:xfrm>
            <a:off x="1357290" y="2285992"/>
            <a:ext cx="6572295" cy="4065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Eras Bold ITC" pitchFamily="34" charset="0"/>
              </a:rPr>
              <a:t>LETS REWIND OUR KNOWLEDGE</a:t>
            </a:r>
            <a:endParaRPr lang="en-IN" sz="3200" dirty="0">
              <a:latin typeface="Eras Bold ITC" pitchFamily="34" charset="0"/>
            </a:endParaRPr>
          </a:p>
        </p:txBody>
      </p:sp>
      <p:pic>
        <p:nvPicPr>
          <p:cNvPr id="6" name="Introduction to the TOPIC.wmv">
            <a:hlinkClick r:id="" action="ppaction://media"/>
          </p:cNvPr>
          <p:cNvPicPr>
            <a:picLocks noGrp="1" noRot="1" noChangeAspect="1"/>
          </p:cNvPicPr>
          <p:nvPr>
            <p:ph idx="1"/>
            <a:videoFile r:link="rId1"/>
          </p:nvPr>
        </p:nvPicPr>
        <p:blipFill>
          <a:blip r:embed="rId3"/>
          <a:stretch>
            <a:fillRect/>
          </a:stretch>
        </p:blipFill>
        <p:spPr>
          <a:xfrm>
            <a:off x="1535092" y="2000239"/>
            <a:ext cx="7394625" cy="36973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362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2" name="Picture 4" descr="Free Transparent Math, Download Free Clip Art, Free Clip Art on ..."/>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357290" y="4929198"/>
            <a:ext cx="7786710" cy="1976799"/>
          </a:xfrm>
          <a:prstGeom prst="rect">
            <a:avLst/>
          </a:prstGeom>
          <a:noFill/>
        </p:spPr>
      </p:pic>
      <p:sp>
        <p:nvSpPr>
          <p:cNvPr id="4" name="Date Placeholder 3"/>
          <p:cNvSpPr>
            <a:spLocks noGrp="1"/>
          </p:cNvSpPr>
          <p:nvPr>
            <p:ph type="dt" sz="half" idx="4294967295"/>
          </p:nvPr>
        </p:nvSpPr>
        <p:spPr>
          <a:xfrm>
            <a:off x="457200" y="6356350"/>
            <a:ext cx="2133600" cy="365125"/>
          </a:xfrm>
          <a:prstGeom prst="rect">
            <a:avLst/>
          </a:prstGeom>
        </p:spPr>
        <p:txBody>
          <a:bodyPr/>
          <a:lstStyle/>
          <a:p>
            <a:fld id="{9646F08D-BFAD-47C6-B206-5EF870577DA1}" type="datetime2">
              <a:rPr lang="en-US" smtClean="0"/>
              <a:pPr/>
              <a:t>Tuesday, April 28, 2020</a:t>
            </a:fld>
            <a:endParaRPr lang="en-IN"/>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6BC97952-67F5-43E5-BF05-F15D0B5F084A}" type="slidenum">
              <a:rPr lang="en-IN" smtClean="0"/>
              <a:pPr/>
              <a:t>30</a:t>
            </a:fld>
            <a:endParaRPr lang="en-IN"/>
          </a:p>
        </p:txBody>
      </p:sp>
      <p:sp>
        <p:nvSpPr>
          <p:cNvPr id="12" name="Content Placeholder 11"/>
          <p:cNvSpPr>
            <a:spLocks noGrp="1"/>
          </p:cNvSpPr>
          <p:nvPr>
            <p:ph idx="1"/>
          </p:nvPr>
        </p:nvSpPr>
        <p:spPr>
          <a:xfrm>
            <a:off x="1428728" y="214290"/>
            <a:ext cx="7310467" cy="3232156"/>
          </a:xfrm>
        </p:spPr>
        <p:txBody>
          <a:bodyPr/>
          <a:lstStyle/>
          <a:p>
            <a:pPr>
              <a:buFont typeface="Wingdings" pitchFamily="2" charset="2"/>
              <a:buChar char="§"/>
            </a:pPr>
            <a:r>
              <a:rPr lang="en-US" b="1" u="sng" dirty="0" smtClean="0"/>
              <a:t>Property – 2:-</a:t>
            </a:r>
            <a:r>
              <a:rPr lang="en-IN" dirty="0" smtClean="0"/>
              <a:t/>
            </a:r>
            <a:br>
              <a:rPr lang="en-IN" dirty="0" smtClean="0"/>
            </a:br>
            <a:r>
              <a:rPr lang="en-US" dirty="0" smtClean="0">
                <a:solidFill>
                  <a:srgbClr val="C00000"/>
                </a:solidFill>
              </a:rPr>
              <a:t>Product of two rational number remains the same even when we change the grouping of rational numbers,</a:t>
            </a:r>
          </a:p>
          <a:p>
            <a:pPr>
              <a:buNone/>
            </a:pPr>
            <a:r>
              <a:rPr lang="en-US" dirty="0" smtClean="0"/>
              <a:t>i.e. if x , y and z are rational numbers, then</a:t>
            </a:r>
          </a:p>
          <a:p>
            <a:pPr>
              <a:buNone/>
            </a:pPr>
            <a:r>
              <a:rPr lang="en-US" dirty="0" smtClean="0">
                <a:solidFill>
                  <a:srgbClr val="C00000"/>
                </a:solidFill>
              </a:rPr>
              <a:t>               ( x × y ) ×  z = x × ( y × z)</a:t>
            </a:r>
          </a:p>
          <a:p>
            <a:pPr>
              <a:buNone/>
            </a:pPr>
            <a:r>
              <a:rPr lang="en-US" dirty="0" smtClean="0"/>
              <a:t>This is called as </a:t>
            </a:r>
            <a:r>
              <a:rPr lang="en-US" dirty="0" smtClean="0">
                <a:solidFill>
                  <a:srgbClr val="7030A0"/>
                </a:solidFill>
              </a:rPr>
              <a:t>associative law of multiplication.</a:t>
            </a:r>
            <a:endParaRPr lang="en-IN" dirty="0">
              <a:solidFill>
                <a:srgbClr val="7030A0"/>
              </a:solidFill>
            </a:endParaRPr>
          </a:p>
        </p:txBody>
      </p:sp>
      <p:sp>
        <p:nvSpPr>
          <p:cNvPr id="6" name="Rectangle 5"/>
          <p:cNvSpPr/>
          <p:nvPr/>
        </p:nvSpPr>
        <p:spPr>
          <a:xfrm>
            <a:off x="1500166" y="3143248"/>
            <a:ext cx="7358114" cy="1938992"/>
          </a:xfrm>
          <a:prstGeom prst="rect">
            <a:avLst/>
          </a:prstGeom>
        </p:spPr>
        <p:txBody>
          <a:bodyPr wrap="square">
            <a:spAutoFit/>
          </a:bodyPr>
          <a:lstStyle/>
          <a:p>
            <a:pPr>
              <a:buFont typeface="Wingdings" pitchFamily="2" charset="2"/>
              <a:buChar char="§"/>
            </a:pPr>
            <a:r>
              <a:rPr lang="en-US" sz="2400" b="1" u="sng" dirty="0" smtClean="0"/>
              <a:t>Property-3:-</a:t>
            </a:r>
          </a:p>
          <a:p>
            <a:r>
              <a:rPr lang="en-US" sz="2400" dirty="0" smtClean="0">
                <a:solidFill>
                  <a:srgbClr val="C00000"/>
                </a:solidFill>
              </a:rPr>
              <a:t>Product of a rational number and zero is zero,</a:t>
            </a:r>
          </a:p>
          <a:p>
            <a:pPr>
              <a:buFont typeface="Wingdings" pitchFamily="2" charset="2"/>
              <a:buChar char="§"/>
            </a:pPr>
            <a:endParaRPr lang="en-US" sz="2400" dirty="0" smtClean="0">
              <a:solidFill>
                <a:srgbClr val="C00000"/>
              </a:solidFill>
            </a:endParaRPr>
          </a:p>
          <a:p>
            <a:r>
              <a:rPr lang="en-US" sz="2400" dirty="0" smtClean="0"/>
              <a:t>i.e. if x is any rational number, then</a:t>
            </a:r>
          </a:p>
          <a:p>
            <a:r>
              <a:rPr lang="en-US" sz="2400" dirty="0" smtClean="0">
                <a:solidFill>
                  <a:srgbClr val="C00000"/>
                </a:solidFill>
              </a:rPr>
              <a:t>               x</a:t>
            </a:r>
            <a:r>
              <a:rPr lang="en-US" sz="2400" dirty="0" smtClean="0"/>
              <a:t> ×</a:t>
            </a:r>
            <a:r>
              <a:rPr lang="en-US" sz="2400" dirty="0" smtClean="0">
                <a:solidFill>
                  <a:srgbClr val="C00000"/>
                </a:solidFill>
              </a:rPr>
              <a:t> 0 = 0 </a:t>
            </a:r>
            <a:r>
              <a:rPr lang="en-US" sz="2400" dirty="0" smtClean="0"/>
              <a:t>×</a:t>
            </a:r>
            <a:r>
              <a:rPr lang="en-US" sz="2400" dirty="0" smtClean="0">
                <a:solidFill>
                  <a:srgbClr val="C00000"/>
                </a:solidFill>
              </a:rPr>
              <a:t> x  = 0            </a:t>
            </a:r>
            <a:endParaRPr lang="en-US" dirty="0" smtClean="0">
              <a:solidFill>
                <a:srgbClr val="C00000"/>
              </a:solidFill>
            </a:endParaRPr>
          </a:p>
        </p:txBody>
      </p:sp>
      <p:sp>
        <p:nvSpPr>
          <p:cNvPr id="94210" name="AutoShape 2" descr="Free Transparent Math, Download Free Clip Art, Free Clip Art o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96" name="Picture 12" descr="Multiplication clipart mathematics background, Multiplication ..."/>
          <p:cNvPicPr>
            <a:picLocks noChangeAspect="1" noChangeArrowheads="1"/>
          </p:cNvPicPr>
          <p:nvPr/>
        </p:nvPicPr>
        <p:blipFill>
          <a:blip r:embed="rId2" cstate="print"/>
          <a:srcRect/>
          <a:stretch>
            <a:fillRect/>
          </a:stretch>
        </p:blipFill>
        <p:spPr bwMode="auto">
          <a:xfrm>
            <a:off x="3286116" y="4714884"/>
            <a:ext cx="5857884" cy="2306435"/>
          </a:xfrm>
          <a:prstGeom prst="rect">
            <a:avLst/>
          </a:prstGeom>
          <a:noFill/>
        </p:spPr>
      </p:pic>
      <p:sp>
        <p:nvSpPr>
          <p:cNvPr id="2" name="Rectangle 1"/>
          <p:cNvSpPr/>
          <p:nvPr/>
        </p:nvSpPr>
        <p:spPr>
          <a:xfrm>
            <a:off x="1428728" y="549172"/>
            <a:ext cx="7715272" cy="2308324"/>
          </a:xfrm>
          <a:prstGeom prst="rect">
            <a:avLst/>
          </a:prstGeom>
        </p:spPr>
        <p:txBody>
          <a:bodyPr wrap="square">
            <a:spAutoFit/>
          </a:bodyPr>
          <a:lstStyle/>
          <a:p>
            <a:pPr>
              <a:buFont typeface="Wingdings" pitchFamily="2" charset="2"/>
              <a:buChar char="§"/>
            </a:pPr>
            <a:r>
              <a:rPr lang="en-US" sz="2400" b="1" u="sng" dirty="0" smtClean="0"/>
              <a:t>Property-4:-</a:t>
            </a:r>
          </a:p>
          <a:p>
            <a:pPr>
              <a:buNone/>
            </a:pPr>
            <a:r>
              <a:rPr lang="en-US" sz="2400" dirty="0" smtClean="0">
                <a:solidFill>
                  <a:srgbClr val="C00000"/>
                </a:solidFill>
              </a:rPr>
              <a:t>One multiplied by any rational number is the number itself.</a:t>
            </a:r>
            <a:endParaRPr lang="en-US" sz="2400" dirty="0" smtClean="0"/>
          </a:p>
          <a:p>
            <a:r>
              <a:rPr lang="en-US" sz="2400" dirty="0" smtClean="0"/>
              <a:t>i.e. if x is a rational number, </a:t>
            </a:r>
          </a:p>
          <a:p>
            <a:r>
              <a:rPr lang="en-US" sz="2400" dirty="0" smtClean="0"/>
              <a:t>then       </a:t>
            </a:r>
            <a:r>
              <a:rPr lang="en-US" sz="2400" dirty="0" smtClean="0">
                <a:solidFill>
                  <a:srgbClr val="C00000"/>
                </a:solidFill>
              </a:rPr>
              <a:t>   x × 1 = 1 × x = x </a:t>
            </a:r>
          </a:p>
          <a:p>
            <a:r>
              <a:rPr lang="en-US" sz="2400" dirty="0" smtClean="0"/>
              <a:t>i.e.</a:t>
            </a:r>
            <a:r>
              <a:rPr lang="en-US" sz="2400" dirty="0" smtClean="0">
                <a:solidFill>
                  <a:srgbClr val="C00000"/>
                </a:solidFill>
              </a:rPr>
              <a:t> 1 is an identity element under multiplication </a:t>
            </a:r>
          </a:p>
        </p:txBody>
      </p:sp>
      <p:sp>
        <p:nvSpPr>
          <p:cNvPr id="3" name="Rectangle 2"/>
          <p:cNvSpPr/>
          <p:nvPr/>
        </p:nvSpPr>
        <p:spPr>
          <a:xfrm>
            <a:off x="1428728" y="2928934"/>
            <a:ext cx="7715272" cy="2308324"/>
          </a:xfrm>
          <a:prstGeom prst="rect">
            <a:avLst/>
          </a:prstGeom>
        </p:spPr>
        <p:txBody>
          <a:bodyPr wrap="square">
            <a:spAutoFit/>
          </a:bodyPr>
          <a:lstStyle/>
          <a:p>
            <a:pPr>
              <a:buFont typeface="Wingdings" pitchFamily="2" charset="2"/>
              <a:buChar char="§"/>
            </a:pPr>
            <a:r>
              <a:rPr lang="en-IN" sz="2400" b="1" u="sng" dirty="0" smtClean="0"/>
              <a:t>Property </a:t>
            </a:r>
            <a:r>
              <a:rPr lang="en-IN" sz="2400" b="1" dirty="0" smtClean="0"/>
              <a:t>– 5:- </a:t>
            </a:r>
          </a:p>
          <a:p>
            <a:pPr>
              <a:buNone/>
            </a:pPr>
            <a:r>
              <a:rPr lang="en-IN" sz="2400" b="1" dirty="0" smtClean="0"/>
              <a:t>If x, y and z are rational numbers, then</a:t>
            </a:r>
            <a:endParaRPr lang="en-US" sz="2400" b="1" dirty="0" smtClean="0"/>
          </a:p>
          <a:p>
            <a:pPr marL="571500" indent="-571500">
              <a:buFont typeface="+mj-lt"/>
              <a:buAutoNum type="romanUcPeriod"/>
            </a:pPr>
            <a:r>
              <a:rPr lang="pl-PL" sz="2400" b="1" dirty="0" smtClean="0">
                <a:solidFill>
                  <a:srgbClr val="C00000"/>
                </a:solidFill>
              </a:rPr>
              <a:t>x × (y + z) = x × y + x × z</a:t>
            </a:r>
            <a:endParaRPr lang="en-US" sz="2400" b="1" dirty="0" smtClean="0">
              <a:solidFill>
                <a:srgbClr val="C00000"/>
              </a:solidFill>
            </a:endParaRPr>
          </a:p>
          <a:p>
            <a:pPr marL="571500" indent="-571500">
              <a:buFont typeface="+mj-lt"/>
              <a:buAutoNum type="romanUcPeriod"/>
            </a:pPr>
            <a:r>
              <a:rPr lang="en-IN" sz="2400" b="1" dirty="0" smtClean="0">
                <a:solidFill>
                  <a:srgbClr val="C00000"/>
                </a:solidFill>
              </a:rPr>
              <a:t>x × (y – z) = x × y – x × z</a:t>
            </a:r>
          </a:p>
          <a:p>
            <a:r>
              <a:rPr lang="en-IN" sz="2400" b="1" dirty="0" smtClean="0">
                <a:solidFill>
                  <a:srgbClr val="C00000"/>
                </a:solidFill>
              </a:rPr>
              <a:t>This is </a:t>
            </a:r>
            <a:r>
              <a:rPr lang="en-IN" sz="2400" b="1" dirty="0" smtClean="0">
                <a:solidFill>
                  <a:srgbClr val="7030A0"/>
                </a:solidFill>
              </a:rPr>
              <a:t>distributive law of multiplication </a:t>
            </a:r>
            <a:r>
              <a:rPr lang="en-IN" sz="2400" b="1" dirty="0" smtClean="0">
                <a:solidFill>
                  <a:srgbClr val="C00000"/>
                </a:solidFill>
              </a:rPr>
              <a:t>over addition.</a:t>
            </a:r>
          </a:p>
        </p:txBody>
      </p:sp>
      <p:sp>
        <p:nvSpPr>
          <p:cNvPr id="93186" name="AutoShape 2" descr="Free Transparent Math, Download Free Clip Art, Free Clip Art o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93192" name="AutoShape 8" descr="Multiplication clipart mathematics background, Multiplicatio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93194" name="AutoShape 10" descr="Multiplication clipart mathematics background, Multiplicatio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21 Mathematics Clipart math station Free Clip Art stock ..."/>
          <p:cNvPicPr>
            <a:picLocks noChangeAspect="1" noChangeArrowheads="1"/>
          </p:cNvPicPr>
          <p:nvPr/>
        </p:nvPicPr>
        <p:blipFill>
          <a:blip r:embed="rId2"/>
          <a:srcRect/>
          <a:stretch>
            <a:fillRect/>
          </a:stretch>
        </p:blipFill>
        <p:spPr bwMode="auto">
          <a:xfrm>
            <a:off x="5500694" y="3059047"/>
            <a:ext cx="3571900" cy="3298911"/>
          </a:xfrm>
          <a:prstGeom prst="rect">
            <a:avLst/>
          </a:prstGeom>
          <a:noFill/>
        </p:spPr>
      </p:pic>
      <p:sp>
        <p:nvSpPr>
          <p:cNvPr id="2" name="Date Placeholder 1"/>
          <p:cNvSpPr>
            <a:spLocks noGrp="1"/>
          </p:cNvSpPr>
          <p:nvPr>
            <p:ph type="dt" sz="half" idx="4294967295"/>
          </p:nvPr>
        </p:nvSpPr>
        <p:spPr>
          <a:xfrm>
            <a:off x="457200" y="6356350"/>
            <a:ext cx="2133600" cy="365125"/>
          </a:xfrm>
          <a:prstGeom prst="rect">
            <a:avLst/>
          </a:prstGeom>
        </p:spPr>
        <p:txBody>
          <a:bodyPr/>
          <a:lstStyle/>
          <a:p>
            <a:fld id="{27C704C6-5589-4AF3-9FDF-CECD4E7DB8DD}" type="datetime2">
              <a:rPr lang="en-US" smtClean="0"/>
              <a:pPr/>
              <a:t>Tuesday, April 28, 2020</a:t>
            </a:fld>
            <a:endParaRPr lang="en-IN"/>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fld id="{6BC97952-67F5-43E5-BF05-F15D0B5F084A}" type="slidenum">
              <a:rPr lang="en-IN" smtClean="0"/>
              <a:pPr/>
              <a:t>32</a:t>
            </a:fld>
            <a:endParaRPr lang="en-IN"/>
          </a:p>
        </p:txBody>
      </p:sp>
      <p:pic>
        <p:nvPicPr>
          <p:cNvPr id="18434" name="Picture 2"/>
          <p:cNvPicPr>
            <a:picLocks noChangeAspect="1" noChangeArrowheads="1"/>
          </p:cNvPicPr>
          <p:nvPr/>
        </p:nvPicPr>
        <p:blipFill>
          <a:blip r:embed="rId3">
            <a:clrChange>
              <a:clrFrom>
                <a:srgbClr val="FFFFFF"/>
              </a:clrFrom>
              <a:clrTo>
                <a:srgbClr val="FFFFFF">
                  <a:alpha val="0"/>
                </a:srgbClr>
              </a:clrTo>
            </a:clrChange>
            <a:lum bright="-20000"/>
          </a:blip>
          <a:srcRect/>
          <a:stretch>
            <a:fillRect/>
          </a:stretch>
        </p:blipFill>
        <p:spPr bwMode="auto">
          <a:xfrm>
            <a:off x="1500166" y="357166"/>
            <a:ext cx="6791325" cy="3476625"/>
          </a:xfrm>
          <a:prstGeom prst="rect">
            <a:avLst/>
          </a:prstGeom>
          <a:noFill/>
          <a:ln w="9525">
            <a:noFill/>
            <a:miter lim="800000"/>
            <a:headEnd/>
            <a:tailEnd/>
          </a:ln>
          <a:effectLst/>
        </p:spPr>
      </p:pic>
      <p:pic>
        <p:nvPicPr>
          <p:cNvPr id="18435" name="Picture 3"/>
          <p:cNvPicPr>
            <a:picLocks noChangeAspect="1" noChangeArrowheads="1"/>
          </p:cNvPicPr>
          <p:nvPr/>
        </p:nvPicPr>
        <p:blipFill>
          <a:blip r:embed="rId4">
            <a:clrChange>
              <a:clrFrom>
                <a:srgbClr val="FFFFFF"/>
              </a:clrFrom>
              <a:clrTo>
                <a:srgbClr val="FFFFFF">
                  <a:alpha val="0"/>
                </a:srgbClr>
              </a:clrTo>
            </a:clrChange>
            <a:lum bright="-20000"/>
          </a:blip>
          <a:srcRect/>
          <a:stretch>
            <a:fillRect/>
          </a:stretch>
        </p:blipFill>
        <p:spPr bwMode="auto">
          <a:xfrm>
            <a:off x="1428728" y="3786190"/>
            <a:ext cx="4572032" cy="2286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4294967295"/>
          </p:nvPr>
        </p:nvSpPr>
        <p:spPr>
          <a:xfrm>
            <a:off x="457200" y="6356350"/>
            <a:ext cx="2133600" cy="365125"/>
          </a:xfrm>
          <a:prstGeom prst="rect">
            <a:avLst/>
          </a:prstGeom>
        </p:spPr>
        <p:txBody>
          <a:bodyPr/>
          <a:lstStyle/>
          <a:p>
            <a:fld id="{094EA096-C5B4-4885-BC16-EFED52DFFD92}" type="datetime2">
              <a:rPr lang="en-US" smtClean="0"/>
              <a:pPr/>
              <a:t>Tuesday, April 28, 2020</a:t>
            </a:fld>
            <a:endParaRPr lang="en-IN"/>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6BC97952-67F5-43E5-BF05-F15D0B5F084A}" type="slidenum">
              <a:rPr lang="en-IN" smtClean="0"/>
              <a:pPr/>
              <a:t>33</a:t>
            </a:fld>
            <a:endParaRPr lang="en-IN"/>
          </a:p>
        </p:txBody>
      </p:sp>
      <p:pic>
        <p:nvPicPr>
          <p:cNvPr id="32770" name="Picture 2"/>
          <p:cNvPicPr>
            <a:picLocks noChangeAspect="1" noChangeArrowheads="1"/>
          </p:cNvPicPr>
          <p:nvPr/>
        </p:nvPicPr>
        <p:blipFill>
          <a:blip r:embed="rId2">
            <a:clrChange>
              <a:clrFrom>
                <a:srgbClr val="FDE8F1"/>
              </a:clrFrom>
              <a:clrTo>
                <a:srgbClr val="FDE8F1">
                  <a:alpha val="0"/>
                </a:srgbClr>
              </a:clrTo>
            </a:clrChange>
            <a:lum bright="-30000"/>
          </a:blip>
          <a:srcRect/>
          <a:stretch>
            <a:fillRect/>
          </a:stretch>
        </p:blipFill>
        <p:spPr bwMode="auto">
          <a:xfrm>
            <a:off x="1357291" y="1214422"/>
            <a:ext cx="7572427" cy="972609"/>
          </a:xfrm>
          <a:prstGeom prst="rect">
            <a:avLst/>
          </a:prstGeom>
          <a:noFill/>
          <a:ln w="9525">
            <a:noFill/>
            <a:miter lim="800000"/>
            <a:headEnd/>
            <a:tailEnd/>
          </a:ln>
          <a:effectLst/>
        </p:spPr>
      </p:pic>
      <p:pic>
        <p:nvPicPr>
          <p:cNvPr id="32771" name="Picture 3"/>
          <p:cNvPicPr>
            <a:picLocks noChangeAspect="1" noChangeArrowheads="1"/>
          </p:cNvPicPr>
          <p:nvPr/>
        </p:nvPicPr>
        <p:blipFill>
          <a:blip r:embed="rId3">
            <a:clrChange>
              <a:clrFrom>
                <a:srgbClr val="FFFFFF"/>
              </a:clrFrom>
              <a:clrTo>
                <a:srgbClr val="FFFFFF">
                  <a:alpha val="0"/>
                </a:srgbClr>
              </a:clrTo>
            </a:clrChange>
            <a:lum bright="-30000"/>
          </a:blip>
          <a:srcRect l="18085" t="11822" b="12181"/>
          <a:stretch>
            <a:fillRect/>
          </a:stretch>
        </p:blipFill>
        <p:spPr bwMode="auto">
          <a:xfrm>
            <a:off x="1590653" y="2195071"/>
            <a:ext cx="6267495" cy="3662821"/>
          </a:xfrm>
          <a:prstGeom prst="rect">
            <a:avLst/>
          </a:prstGeom>
          <a:noFill/>
          <a:ln w="9525">
            <a:noFill/>
            <a:miter lim="800000"/>
            <a:headEnd/>
            <a:tailEnd/>
          </a:ln>
          <a:effectLst/>
        </p:spPr>
      </p:pic>
      <p:pic>
        <p:nvPicPr>
          <p:cNvPr id="32772" name="Picture 4"/>
          <p:cNvPicPr>
            <a:picLocks noChangeAspect="1" noChangeArrowheads="1"/>
          </p:cNvPicPr>
          <p:nvPr/>
        </p:nvPicPr>
        <p:blipFill>
          <a:blip r:embed="rId4">
            <a:clrChange>
              <a:clrFrom>
                <a:srgbClr val="FFFFFF"/>
              </a:clrFrom>
              <a:clrTo>
                <a:srgbClr val="FFFFFF">
                  <a:alpha val="0"/>
                </a:srgbClr>
              </a:clrTo>
            </a:clrChange>
            <a:lum bright="-30000"/>
          </a:blip>
          <a:srcRect/>
          <a:stretch>
            <a:fillRect/>
          </a:stretch>
        </p:blipFill>
        <p:spPr bwMode="auto">
          <a:xfrm>
            <a:off x="1571604" y="6015056"/>
            <a:ext cx="7072363" cy="628654"/>
          </a:xfrm>
          <a:prstGeom prst="rect">
            <a:avLst/>
          </a:prstGeom>
          <a:noFill/>
          <a:ln w="9525">
            <a:noFill/>
            <a:miter lim="800000"/>
            <a:headEnd/>
            <a:tailEnd/>
          </a:ln>
          <a:effectLst/>
        </p:spPr>
      </p:pic>
      <p:sp>
        <p:nvSpPr>
          <p:cNvPr id="8" name="Snip Single Corner Rectangle 7"/>
          <p:cNvSpPr/>
          <p:nvPr/>
        </p:nvSpPr>
        <p:spPr>
          <a:xfrm>
            <a:off x="6786578" y="2786058"/>
            <a:ext cx="2285984" cy="1785950"/>
          </a:xfrm>
          <a:prstGeom prst="snip1Rect">
            <a:avLst>
              <a:gd name="adj" fmla="val 2958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b="1" dirty="0" smtClean="0">
                <a:solidFill>
                  <a:srgbClr val="FFFF00"/>
                </a:solidFill>
              </a:rPr>
              <a:t>Between any two rational numbers, there are infinitely many rational numbers. </a:t>
            </a:r>
            <a:r>
              <a:rPr lang="en-IN" sz="2200" b="1" dirty="0" smtClean="0">
                <a:solidFill>
                  <a:srgbClr val="FFFF00"/>
                </a:solidFill>
              </a:rPr>
              <a:t>	</a:t>
            </a:r>
          </a:p>
          <a:p>
            <a:endParaRPr lang="en-IN" sz="2200" b="1" dirty="0">
              <a:solidFill>
                <a:srgbClr val="FFFF00"/>
              </a:solidFill>
            </a:endParaRPr>
          </a:p>
        </p:txBody>
      </p:sp>
      <p:sp>
        <p:nvSpPr>
          <p:cNvPr id="9" name="TextBox 8"/>
          <p:cNvSpPr txBox="1"/>
          <p:nvPr/>
        </p:nvSpPr>
        <p:spPr>
          <a:xfrm>
            <a:off x="1643042" y="1"/>
            <a:ext cx="6858048" cy="1323439"/>
          </a:xfrm>
          <a:prstGeom prst="rect">
            <a:avLst/>
          </a:prstGeom>
          <a:noFill/>
        </p:spPr>
        <p:txBody>
          <a:bodyPr wrap="square" rtlCol="0">
            <a:spAutoFit/>
          </a:bodyPr>
          <a:lstStyle/>
          <a:p>
            <a:pPr algn="ctr"/>
            <a:r>
              <a:rPr lang="en-US" sz="4000" b="1" dirty="0" smtClean="0">
                <a:solidFill>
                  <a:schemeClr val="accent1"/>
                </a:solidFill>
                <a:latin typeface="Eras Bold ITC" pitchFamily="34" charset="0"/>
                <a:ea typeface="+mj-ea"/>
                <a:cs typeface="+mj-cs"/>
              </a:rPr>
              <a:t>Rational between two rational numbers</a:t>
            </a:r>
            <a:endParaRPr lang="en-IN" sz="4000" b="1" dirty="0" smtClean="0">
              <a:solidFill>
                <a:schemeClr val="accent1"/>
              </a:solidFill>
              <a:latin typeface="Eras Bold ITC" pitchFamily="34" charset="0"/>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813" y="188912"/>
            <a:ext cx="7381905" cy="954071"/>
          </a:xfrm>
        </p:spPr>
        <p:txBody>
          <a:bodyPr/>
          <a:lstStyle/>
          <a:p>
            <a:r>
              <a:rPr lang="en-US" sz="4000" dirty="0" smtClean="0">
                <a:latin typeface="Eras Bold ITC" pitchFamily="34" charset="0"/>
              </a:rPr>
              <a:t>Conversion of Fraction to Decimals</a:t>
            </a:r>
            <a:endParaRPr lang="en-IN" sz="4000" dirty="0">
              <a:latin typeface="Eras Bold ITC" pitchFamily="34" charset="0"/>
            </a:endParaRPr>
          </a:p>
        </p:txBody>
      </p:sp>
      <p:sp>
        <p:nvSpPr>
          <p:cNvPr id="4" name="TextBox 3"/>
          <p:cNvSpPr txBox="1"/>
          <p:nvPr/>
        </p:nvSpPr>
        <p:spPr>
          <a:xfrm>
            <a:off x="6215074" y="1584032"/>
            <a:ext cx="857256" cy="461665"/>
          </a:xfrm>
          <a:prstGeom prst="rect">
            <a:avLst/>
          </a:prstGeom>
          <a:noFill/>
        </p:spPr>
        <p:txBody>
          <a:bodyPr wrap="square" rtlCol="0">
            <a:spAutoFit/>
          </a:bodyPr>
          <a:lstStyle/>
          <a:p>
            <a:pPr algn="ctr"/>
            <a:r>
              <a:rPr lang="en-US" sz="2400" dirty="0" smtClean="0"/>
              <a:t>0.1</a:t>
            </a:r>
            <a:endParaRPr lang="en-IN" sz="2400" dirty="0"/>
          </a:p>
        </p:txBody>
      </p:sp>
      <p:grpSp>
        <p:nvGrpSpPr>
          <p:cNvPr id="148" name="Group 147"/>
          <p:cNvGrpSpPr/>
          <p:nvPr/>
        </p:nvGrpSpPr>
        <p:grpSpPr>
          <a:xfrm>
            <a:off x="3113260" y="3676120"/>
            <a:ext cx="1872378" cy="1675624"/>
            <a:chOff x="3128250" y="4455600"/>
            <a:chExt cx="2214578" cy="1928826"/>
          </a:xfrm>
        </p:grpSpPr>
        <p:sp>
          <p:nvSpPr>
            <p:cNvPr id="6" name="Rectangle 5"/>
            <p:cNvSpPr/>
            <p:nvPr/>
          </p:nvSpPr>
          <p:spPr>
            <a:xfrm>
              <a:off x="3128250" y="4455600"/>
              <a:ext cx="221458" cy="192883"/>
            </a:xfrm>
            <a:prstGeom prst="rect">
              <a:avLst/>
            </a:prstGeom>
            <a:solidFill>
              <a:schemeClr val="bg2">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349708" y="4455600"/>
              <a:ext cx="221458" cy="192883"/>
            </a:xfrm>
            <a:prstGeom prst="rect">
              <a:avLst/>
            </a:prstGeom>
            <a:solidFill>
              <a:schemeClr val="bg2">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571166" y="4455600"/>
              <a:ext cx="221458" cy="192883"/>
            </a:xfrm>
            <a:prstGeom prst="rect">
              <a:avLst/>
            </a:prstGeom>
            <a:solidFill>
              <a:schemeClr val="bg2">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792623" y="4455600"/>
              <a:ext cx="221458" cy="192883"/>
            </a:xfrm>
            <a:prstGeom prst="rect">
              <a:avLst/>
            </a:prstGeom>
            <a:solidFill>
              <a:schemeClr val="bg2">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4014081" y="4455600"/>
              <a:ext cx="221458" cy="192883"/>
            </a:xfrm>
            <a:prstGeom prst="rect">
              <a:avLst/>
            </a:prstGeom>
            <a:solidFill>
              <a:schemeClr val="bg2">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4235539" y="4455600"/>
              <a:ext cx="221458" cy="192883"/>
            </a:xfrm>
            <a:prstGeom prst="rect">
              <a:avLst/>
            </a:prstGeom>
            <a:solidFill>
              <a:schemeClr val="bg2">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4456997" y="4455600"/>
              <a:ext cx="221458" cy="192883"/>
            </a:xfrm>
            <a:prstGeom prst="rect">
              <a:avLst/>
            </a:prstGeom>
            <a:solidFill>
              <a:schemeClr val="bg2">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4678455" y="4455600"/>
              <a:ext cx="221458" cy="192883"/>
            </a:xfrm>
            <a:prstGeom prst="rect">
              <a:avLst/>
            </a:prstGeom>
            <a:solidFill>
              <a:schemeClr val="bg2">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4899912" y="4455600"/>
              <a:ext cx="221458" cy="192883"/>
            </a:xfrm>
            <a:prstGeom prst="rect">
              <a:avLst/>
            </a:prstGeom>
            <a:solidFill>
              <a:schemeClr val="bg2">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p:cNvSpPr/>
            <p:nvPr/>
          </p:nvSpPr>
          <p:spPr>
            <a:xfrm>
              <a:off x="5121370" y="4455600"/>
              <a:ext cx="221458" cy="192883"/>
            </a:xfrm>
            <a:prstGeom prst="rect">
              <a:avLst/>
            </a:prstGeom>
            <a:solidFill>
              <a:schemeClr val="bg2">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p:cNvSpPr/>
            <p:nvPr/>
          </p:nvSpPr>
          <p:spPr>
            <a:xfrm>
              <a:off x="3128250" y="4648483"/>
              <a:ext cx="221458" cy="192883"/>
            </a:xfrm>
            <a:prstGeom prst="rect">
              <a:avLst/>
            </a:prstGeom>
            <a:solidFill>
              <a:schemeClr val="bg2">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p:cNvSpPr/>
            <p:nvPr/>
          </p:nvSpPr>
          <p:spPr>
            <a:xfrm>
              <a:off x="3349708" y="4648483"/>
              <a:ext cx="221458" cy="192883"/>
            </a:xfrm>
            <a:prstGeom prst="rect">
              <a:avLst/>
            </a:prstGeom>
            <a:solidFill>
              <a:schemeClr val="bg2">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p:cNvSpPr/>
            <p:nvPr/>
          </p:nvSpPr>
          <p:spPr>
            <a:xfrm>
              <a:off x="3571166" y="4648483"/>
              <a:ext cx="221458" cy="192883"/>
            </a:xfrm>
            <a:prstGeom prst="rect">
              <a:avLst/>
            </a:prstGeom>
            <a:solidFill>
              <a:schemeClr val="bg2">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p:cNvSpPr/>
            <p:nvPr/>
          </p:nvSpPr>
          <p:spPr>
            <a:xfrm>
              <a:off x="3792623" y="4648483"/>
              <a:ext cx="221458" cy="192883"/>
            </a:xfrm>
            <a:prstGeom prst="rect">
              <a:avLst/>
            </a:prstGeom>
            <a:solidFill>
              <a:schemeClr val="bg2">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p:cNvSpPr/>
            <p:nvPr/>
          </p:nvSpPr>
          <p:spPr>
            <a:xfrm>
              <a:off x="4014081" y="4648483"/>
              <a:ext cx="221458" cy="192883"/>
            </a:xfrm>
            <a:prstGeom prst="rect">
              <a:avLst/>
            </a:prstGeom>
            <a:solidFill>
              <a:schemeClr val="bg2">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p:cNvSpPr/>
            <p:nvPr/>
          </p:nvSpPr>
          <p:spPr>
            <a:xfrm>
              <a:off x="4235539" y="4648483"/>
              <a:ext cx="221458" cy="192883"/>
            </a:xfrm>
            <a:prstGeom prst="rect">
              <a:avLst/>
            </a:prstGeom>
            <a:solidFill>
              <a:schemeClr val="bg2">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p:cNvSpPr/>
            <p:nvPr/>
          </p:nvSpPr>
          <p:spPr>
            <a:xfrm>
              <a:off x="4456997" y="4648483"/>
              <a:ext cx="221458" cy="192883"/>
            </a:xfrm>
            <a:prstGeom prst="rect">
              <a:avLst/>
            </a:prstGeom>
            <a:solidFill>
              <a:schemeClr val="bg2">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22"/>
            <p:cNvSpPr/>
            <p:nvPr/>
          </p:nvSpPr>
          <p:spPr>
            <a:xfrm>
              <a:off x="4678455" y="4648483"/>
              <a:ext cx="221458" cy="192883"/>
            </a:xfrm>
            <a:prstGeom prst="rect">
              <a:avLst/>
            </a:prstGeom>
            <a:solidFill>
              <a:schemeClr val="bg2">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p:cNvSpPr/>
            <p:nvPr/>
          </p:nvSpPr>
          <p:spPr>
            <a:xfrm>
              <a:off x="4899912" y="4648483"/>
              <a:ext cx="221458" cy="192883"/>
            </a:xfrm>
            <a:prstGeom prst="rect">
              <a:avLst/>
            </a:prstGeom>
            <a:solidFill>
              <a:schemeClr val="bg2">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24"/>
            <p:cNvSpPr/>
            <p:nvPr/>
          </p:nvSpPr>
          <p:spPr>
            <a:xfrm>
              <a:off x="5121370" y="4648483"/>
              <a:ext cx="221458" cy="192883"/>
            </a:xfrm>
            <a:prstGeom prst="rect">
              <a:avLst/>
            </a:prstGeom>
            <a:solidFill>
              <a:schemeClr val="bg2">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25"/>
            <p:cNvSpPr/>
            <p:nvPr/>
          </p:nvSpPr>
          <p:spPr>
            <a:xfrm>
              <a:off x="3128250" y="4841365"/>
              <a:ext cx="221458" cy="192883"/>
            </a:xfrm>
            <a:prstGeom prst="rect">
              <a:avLst/>
            </a:prstGeom>
            <a:solidFill>
              <a:schemeClr val="bg2">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ectangle 26"/>
            <p:cNvSpPr/>
            <p:nvPr/>
          </p:nvSpPr>
          <p:spPr>
            <a:xfrm>
              <a:off x="3349708" y="4841365"/>
              <a:ext cx="221458" cy="192883"/>
            </a:xfrm>
            <a:prstGeom prst="rect">
              <a:avLst/>
            </a:prstGeom>
            <a:solidFill>
              <a:schemeClr val="bg2">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ectangle 27"/>
            <p:cNvSpPr/>
            <p:nvPr/>
          </p:nvSpPr>
          <p:spPr>
            <a:xfrm>
              <a:off x="3571166" y="4841365"/>
              <a:ext cx="221458" cy="192883"/>
            </a:xfrm>
            <a:prstGeom prst="rect">
              <a:avLst/>
            </a:prstGeom>
            <a:solidFill>
              <a:schemeClr val="bg2">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ectangle 28"/>
            <p:cNvSpPr/>
            <p:nvPr/>
          </p:nvSpPr>
          <p:spPr>
            <a:xfrm>
              <a:off x="3792623" y="4841365"/>
              <a:ext cx="221458" cy="192883"/>
            </a:xfrm>
            <a:prstGeom prst="rect">
              <a:avLst/>
            </a:prstGeom>
            <a:solidFill>
              <a:schemeClr val="bg2">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Rectangle 29"/>
            <p:cNvSpPr/>
            <p:nvPr/>
          </p:nvSpPr>
          <p:spPr>
            <a:xfrm>
              <a:off x="4014081" y="4841365"/>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Rectangle 30"/>
            <p:cNvSpPr/>
            <p:nvPr/>
          </p:nvSpPr>
          <p:spPr>
            <a:xfrm>
              <a:off x="4235539" y="4841365"/>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Rectangle 31"/>
            <p:cNvSpPr/>
            <p:nvPr/>
          </p:nvSpPr>
          <p:spPr>
            <a:xfrm>
              <a:off x="4456997" y="4841365"/>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Rectangle 32"/>
            <p:cNvSpPr/>
            <p:nvPr/>
          </p:nvSpPr>
          <p:spPr>
            <a:xfrm>
              <a:off x="4678455" y="4841365"/>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Rectangle 33"/>
            <p:cNvSpPr/>
            <p:nvPr/>
          </p:nvSpPr>
          <p:spPr>
            <a:xfrm>
              <a:off x="4899912" y="4841365"/>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34"/>
            <p:cNvSpPr/>
            <p:nvPr/>
          </p:nvSpPr>
          <p:spPr>
            <a:xfrm>
              <a:off x="5121370" y="4841365"/>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Rectangle 35"/>
            <p:cNvSpPr/>
            <p:nvPr/>
          </p:nvSpPr>
          <p:spPr>
            <a:xfrm>
              <a:off x="3128250" y="5034248"/>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Rectangle 36"/>
            <p:cNvSpPr/>
            <p:nvPr/>
          </p:nvSpPr>
          <p:spPr>
            <a:xfrm>
              <a:off x="3349708" y="5034248"/>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p:cNvSpPr/>
            <p:nvPr/>
          </p:nvSpPr>
          <p:spPr>
            <a:xfrm>
              <a:off x="3571166" y="5034248"/>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38"/>
            <p:cNvSpPr/>
            <p:nvPr/>
          </p:nvSpPr>
          <p:spPr>
            <a:xfrm>
              <a:off x="3792623" y="5034248"/>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Rectangle 39"/>
            <p:cNvSpPr/>
            <p:nvPr/>
          </p:nvSpPr>
          <p:spPr>
            <a:xfrm>
              <a:off x="4014081" y="5034248"/>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Rectangle 40"/>
            <p:cNvSpPr/>
            <p:nvPr/>
          </p:nvSpPr>
          <p:spPr>
            <a:xfrm>
              <a:off x="4235539" y="5034248"/>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Rectangle 41"/>
            <p:cNvSpPr/>
            <p:nvPr/>
          </p:nvSpPr>
          <p:spPr>
            <a:xfrm>
              <a:off x="4456997" y="5034248"/>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Rectangle 42"/>
            <p:cNvSpPr/>
            <p:nvPr/>
          </p:nvSpPr>
          <p:spPr>
            <a:xfrm>
              <a:off x="4678455" y="5034248"/>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Rectangle 43"/>
            <p:cNvSpPr/>
            <p:nvPr/>
          </p:nvSpPr>
          <p:spPr>
            <a:xfrm>
              <a:off x="4899912" y="5034248"/>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Rectangle 44"/>
            <p:cNvSpPr/>
            <p:nvPr/>
          </p:nvSpPr>
          <p:spPr>
            <a:xfrm>
              <a:off x="5121370" y="5034248"/>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Rectangle 45"/>
            <p:cNvSpPr/>
            <p:nvPr/>
          </p:nvSpPr>
          <p:spPr>
            <a:xfrm>
              <a:off x="3128250" y="5227130"/>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Rectangle 46"/>
            <p:cNvSpPr/>
            <p:nvPr/>
          </p:nvSpPr>
          <p:spPr>
            <a:xfrm>
              <a:off x="3349708" y="5227130"/>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Rectangle 47"/>
            <p:cNvSpPr/>
            <p:nvPr/>
          </p:nvSpPr>
          <p:spPr>
            <a:xfrm>
              <a:off x="3571166" y="5227130"/>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9" name="Rectangle 48"/>
            <p:cNvSpPr/>
            <p:nvPr/>
          </p:nvSpPr>
          <p:spPr>
            <a:xfrm>
              <a:off x="3792623" y="5227130"/>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Rectangle 49"/>
            <p:cNvSpPr/>
            <p:nvPr/>
          </p:nvSpPr>
          <p:spPr>
            <a:xfrm>
              <a:off x="4014081" y="5227130"/>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Rectangle 50"/>
            <p:cNvSpPr/>
            <p:nvPr/>
          </p:nvSpPr>
          <p:spPr>
            <a:xfrm>
              <a:off x="4235539" y="5227130"/>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Rectangle 51"/>
            <p:cNvSpPr/>
            <p:nvPr/>
          </p:nvSpPr>
          <p:spPr>
            <a:xfrm>
              <a:off x="4456997" y="5227130"/>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Rectangle 52"/>
            <p:cNvSpPr/>
            <p:nvPr/>
          </p:nvSpPr>
          <p:spPr>
            <a:xfrm>
              <a:off x="4678455" y="5227130"/>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Rectangle 53"/>
            <p:cNvSpPr/>
            <p:nvPr/>
          </p:nvSpPr>
          <p:spPr>
            <a:xfrm>
              <a:off x="4899912" y="5227130"/>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Rectangle 54"/>
            <p:cNvSpPr/>
            <p:nvPr/>
          </p:nvSpPr>
          <p:spPr>
            <a:xfrm>
              <a:off x="5121370" y="5227130"/>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Rectangle 55"/>
            <p:cNvSpPr/>
            <p:nvPr/>
          </p:nvSpPr>
          <p:spPr>
            <a:xfrm>
              <a:off x="3128250" y="5420013"/>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Rectangle 56"/>
            <p:cNvSpPr/>
            <p:nvPr/>
          </p:nvSpPr>
          <p:spPr>
            <a:xfrm>
              <a:off x="3349708" y="5420013"/>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8" name="Rectangle 57"/>
            <p:cNvSpPr/>
            <p:nvPr/>
          </p:nvSpPr>
          <p:spPr>
            <a:xfrm>
              <a:off x="3571166" y="5420013"/>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9" name="Rectangle 58"/>
            <p:cNvSpPr/>
            <p:nvPr/>
          </p:nvSpPr>
          <p:spPr>
            <a:xfrm>
              <a:off x="3792623" y="5420013"/>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0" name="Rectangle 59"/>
            <p:cNvSpPr/>
            <p:nvPr/>
          </p:nvSpPr>
          <p:spPr>
            <a:xfrm>
              <a:off x="4014081" y="5420013"/>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1" name="Rectangle 60"/>
            <p:cNvSpPr/>
            <p:nvPr/>
          </p:nvSpPr>
          <p:spPr>
            <a:xfrm>
              <a:off x="4235539" y="5420013"/>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2" name="Rectangle 61"/>
            <p:cNvSpPr/>
            <p:nvPr/>
          </p:nvSpPr>
          <p:spPr>
            <a:xfrm>
              <a:off x="4456997" y="5420013"/>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3" name="Rectangle 62"/>
            <p:cNvSpPr/>
            <p:nvPr/>
          </p:nvSpPr>
          <p:spPr>
            <a:xfrm>
              <a:off x="4678455" y="5420013"/>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4" name="Rectangle 63"/>
            <p:cNvSpPr/>
            <p:nvPr/>
          </p:nvSpPr>
          <p:spPr>
            <a:xfrm>
              <a:off x="4899912" y="5420013"/>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5" name="Rectangle 64"/>
            <p:cNvSpPr/>
            <p:nvPr/>
          </p:nvSpPr>
          <p:spPr>
            <a:xfrm>
              <a:off x="5121370" y="5420013"/>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Rectangle 65"/>
            <p:cNvSpPr/>
            <p:nvPr/>
          </p:nvSpPr>
          <p:spPr>
            <a:xfrm>
              <a:off x="3128250" y="5612896"/>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7" name="Rectangle 66"/>
            <p:cNvSpPr/>
            <p:nvPr/>
          </p:nvSpPr>
          <p:spPr>
            <a:xfrm>
              <a:off x="3349708" y="5612896"/>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8" name="Rectangle 67"/>
            <p:cNvSpPr/>
            <p:nvPr/>
          </p:nvSpPr>
          <p:spPr>
            <a:xfrm>
              <a:off x="3571166" y="5612896"/>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9" name="Rectangle 68"/>
            <p:cNvSpPr/>
            <p:nvPr/>
          </p:nvSpPr>
          <p:spPr>
            <a:xfrm>
              <a:off x="3792623" y="5612896"/>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0" name="Rectangle 69"/>
            <p:cNvSpPr/>
            <p:nvPr/>
          </p:nvSpPr>
          <p:spPr>
            <a:xfrm>
              <a:off x="4014081" y="5612896"/>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1" name="Rectangle 70"/>
            <p:cNvSpPr/>
            <p:nvPr/>
          </p:nvSpPr>
          <p:spPr>
            <a:xfrm>
              <a:off x="4235539" y="5612896"/>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2" name="Rectangle 71"/>
            <p:cNvSpPr/>
            <p:nvPr/>
          </p:nvSpPr>
          <p:spPr>
            <a:xfrm>
              <a:off x="4456997" y="5612896"/>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3" name="Rectangle 72"/>
            <p:cNvSpPr/>
            <p:nvPr/>
          </p:nvSpPr>
          <p:spPr>
            <a:xfrm>
              <a:off x="4678455" y="5612896"/>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4" name="Rectangle 73"/>
            <p:cNvSpPr/>
            <p:nvPr/>
          </p:nvSpPr>
          <p:spPr>
            <a:xfrm>
              <a:off x="4899912" y="5612896"/>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5" name="Rectangle 74"/>
            <p:cNvSpPr/>
            <p:nvPr/>
          </p:nvSpPr>
          <p:spPr>
            <a:xfrm>
              <a:off x="5121370" y="5612896"/>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6" name="Rectangle 75"/>
            <p:cNvSpPr/>
            <p:nvPr/>
          </p:nvSpPr>
          <p:spPr>
            <a:xfrm>
              <a:off x="3128250" y="5805778"/>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7" name="Rectangle 76"/>
            <p:cNvSpPr/>
            <p:nvPr/>
          </p:nvSpPr>
          <p:spPr>
            <a:xfrm>
              <a:off x="3349708" y="5805778"/>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8" name="Rectangle 77"/>
            <p:cNvSpPr/>
            <p:nvPr/>
          </p:nvSpPr>
          <p:spPr>
            <a:xfrm>
              <a:off x="3571166" y="5805778"/>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9" name="Rectangle 78"/>
            <p:cNvSpPr/>
            <p:nvPr/>
          </p:nvSpPr>
          <p:spPr>
            <a:xfrm>
              <a:off x="3792623" y="5805778"/>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0" name="Rectangle 79"/>
            <p:cNvSpPr/>
            <p:nvPr/>
          </p:nvSpPr>
          <p:spPr>
            <a:xfrm>
              <a:off x="4014081" y="5805778"/>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1" name="Rectangle 80"/>
            <p:cNvSpPr/>
            <p:nvPr/>
          </p:nvSpPr>
          <p:spPr>
            <a:xfrm>
              <a:off x="4235539" y="5805778"/>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2" name="Rectangle 81"/>
            <p:cNvSpPr/>
            <p:nvPr/>
          </p:nvSpPr>
          <p:spPr>
            <a:xfrm>
              <a:off x="4456997" y="5805778"/>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3" name="Rectangle 82"/>
            <p:cNvSpPr/>
            <p:nvPr/>
          </p:nvSpPr>
          <p:spPr>
            <a:xfrm>
              <a:off x="4678455" y="5805778"/>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4" name="Rectangle 83"/>
            <p:cNvSpPr/>
            <p:nvPr/>
          </p:nvSpPr>
          <p:spPr>
            <a:xfrm>
              <a:off x="4899912" y="5805778"/>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5" name="Rectangle 84"/>
            <p:cNvSpPr/>
            <p:nvPr/>
          </p:nvSpPr>
          <p:spPr>
            <a:xfrm>
              <a:off x="5121370" y="5805778"/>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6" name="Rectangle 85"/>
            <p:cNvSpPr/>
            <p:nvPr/>
          </p:nvSpPr>
          <p:spPr>
            <a:xfrm>
              <a:off x="3128250" y="5998661"/>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7" name="Rectangle 86"/>
            <p:cNvSpPr/>
            <p:nvPr/>
          </p:nvSpPr>
          <p:spPr>
            <a:xfrm>
              <a:off x="3349708" y="5998661"/>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8" name="Rectangle 87"/>
            <p:cNvSpPr/>
            <p:nvPr/>
          </p:nvSpPr>
          <p:spPr>
            <a:xfrm>
              <a:off x="3571166" y="5998661"/>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9" name="Rectangle 88"/>
            <p:cNvSpPr/>
            <p:nvPr/>
          </p:nvSpPr>
          <p:spPr>
            <a:xfrm>
              <a:off x="3792623" y="5998661"/>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0" name="Rectangle 89"/>
            <p:cNvSpPr/>
            <p:nvPr/>
          </p:nvSpPr>
          <p:spPr>
            <a:xfrm>
              <a:off x="4014081" y="5998661"/>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1" name="Rectangle 90"/>
            <p:cNvSpPr/>
            <p:nvPr/>
          </p:nvSpPr>
          <p:spPr>
            <a:xfrm>
              <a:off x="4235539" y="5998661"/>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2" name="Rectangle 91"/>
            <p:cNvSpPr/>
            <p:nvPr/>
          </p:nvSpPr>
          <p:spPr>
            <a:xfrm>
              <a:off x="4456997" y="5998661"/>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3" name="Rectangle 92"/>
            <p:cNvSpPr/>
            <p:nvPr/>
          </p:nvSpPr>
          <p:spPr>
            <a:xfrm>
              <a:off x="4678455" y="5998661"/>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4" name="Rectangle 93"/>
            <p:cNvSpPr/>
            <p:nvPr/>
          </p:nvSpPr>
          <p:spPr>
            <a:xfrm>
              <a:off x="4899912" y="5998661"/>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5" name="Rectangle 94"/>
            <p:cNvSpPr/>
            <p:nvPr/>
          </p:nvSpPr>
          <p:spPr>
            <a:xfrm>
              <a:off x="5121370" y="5998661"/>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6" name="Rectangle 95"/>
            <p:cNvSpPr/>
            <p:nvPr/>
          </p:nvSpPr>
          <p:spPr>
            <a:xfrm>
              <a:off x="3128250" y="6191543"/>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7" name="Rectangle 96"/>
            <p:cNvSpPr/>
            <p:nvPr/>
          </p:nvSpPr>
          <p:spPr>
            <a:xfrm>
              <a:off x="3349708" y="6191543"/>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8" name="Rectangle 97"/>
            <p:cNvSpPr/>
            <p:nvPr/>
          </p:nvSpPr>
          <p:spPr>
            <a:xfrm>
              <a:off x="3571166" y="6191543"/>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9" name="Rectangle 98"/>
            <p:cNvSpPr/>
            <p:nvPr/>
          </p:nvSpPr>
          <p:spPr>
            <a:xfrm>
              <a:off x="3792623" y="6191543"/>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0" name="Rectangle 99"/>
            <p:cNvSpPr/>
            <p:nvPr/>
          </p:nvSpPr>
          <p:spPr>
            <a:xfrm>
              <a:off x="4014081" y="6191543"/>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1" name="Rectangle 100"/>
            <p:cNvSpPr/>
            <p:nvPr/>
          </p:nvSpPr>
          <p:spPr>
            <a:xfrm>
              <a:off x="4235539" y="6191543"/>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2" name="Rectangle 101"/>
            <p:cNvSpPr/>
            <p:nvPr/>
          </p:nvSpPr>
          <p:spPr>
            <a:xfrm>
              <a:off x="4456997" y="6191543"/>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3" name="Rectangle 102"/>
            <p:cNvSpPr/>
            <p:nvPr/>
          </p:nvSpPr>
          <p:spPr>
            <a:xfrm>
              <a:off x="4678455" y="6191543"/>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4" name="Rectangle 103"/>
            <p:cNvSpPr/>
            <p:nvPr/>
          </p:nvSpPr>
          <p:spPr>
            <a:xfrm>
              <a:off x="4899912" y="6191543"/>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5" name="Rectangle 104"/>
            <p:cNvSpPr/>
            <p:nvPr/>
          </p:nvSpPr>
          <p:spPr>
            <a:xfrm>
              <a:off x="5121370" y="6191543"/>
              <a:ext cx="221458" cy="1928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28" name="Group 127"/>
          <p:cNvGrpSpPr/>
          <p:nvPr/>
        </p:nvGrpSpPr>
        <p:grpSpPr>
          <a:xfrm>
            <a:off x="3214678" y="1441156"/>
            <a:ext cx="1785950" cy="714380"/>
            <a:chOff x="6072198" y="1928802"/>
            <a:chExt cx="1785950" cy="714380"/>
          </a:xfrm>
        </p:grpSpPr>
        <p:sp>
          <p:nvSpPr>
            <p:cNvPr id="107" name="Rectangle 106"/>
            <p:cNvSpPr/>
            <p:nvPr/>
          </p:nvSpPr>
          <p:spPr>
            <a:xfrm>
              <a:off x="6072198" y="1928802"/>
              <a:ext cx="357190" cy="357190"/>
            </a:xfrm>
            <a:prstGeom prst="rect">
              <a:avLst/>
            </a:prstGeom>
            <a:solidFill>
              <a:schemeClr val="bg2">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8" name="Rectangle 107"/>
            <p:cNvSpPr/>
            <p:nvPr/>
          </p:nvSpPr>
          <p:spPr>
            <a:xfrm>
              <a:off x="6429388" y="1928802"/>
              <a:ext cx="357190" cy="35719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9" name="Rectangle 108"/>
            <p:cNvSpPr/>
            <p:nvPr/>
          </p:nvSpPr>
          <p:spPr>
            <a:xfrm>
              <a:off x="6786578" y="1928802"/>
              <a:ext cx="357190" cy="35719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0" name="Rectangle 109"/>
            <p:cNvSpPr/>
            <p:nvPr/>
          </p:nvSpPr>
          <p:spPr>
            <a:xfrm>
              <a:off x="7143768" y="1928802"/>
              <a:ext cx="357190" cy="35719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1" name="Rectangle 110"/>
            <p:cNvSpPr/>
            <p:nvPr/>
          </p:nvSpPr>
          <p:spPr>
            <a:xfrm>
              <a:off x="7500958" y="1928802"/>
              <a:ext cx="357190" cy="35719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2" name="Rectangle 111"/>
            <p:cNvSpPr/>
            <p:nvPr/>
          </p:nvSpPr>
          <p:spPr>
            <a:xfrm>
              <a:off x="6072198" y="2285992"/>
              <a:ext cx="357190" cy="35719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3" name="Rectangle 112"/>
            <p:cNvSpPr/>
            <p:nvPr/>
          </p:nvSpPr>
          <p:spPr>
            <a:xfrm>
              <a:off x="6429388" y="2285992"/>
              <a:ext cx="357190" cy="35719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4" name="Rectangle 113"/>
            <p:cNvSpPr/>
            <p:nvPr/>
          </p:nvSpPr>
          <p:spPr>
            <a:xfrm>
              <a:off x="6786578" y="2285992"/>
              <a:ext cx="357190" cy="35719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5" name="Rectangle 114"/>
            <p:cNvSpPr/>
            <p:nvPr/>
          </p:nvSpPr>
          <p:spPr>
            <a:xfrm>
              <a:off x="7143768" y="2285992"/>
              <a:ext cx="357190" cy="35719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6" name="Rectangle 115"/>
            <p:cNvSpPr/>
            <p:nvPr/>
          </p:nvSpPr>
          <p:spPr>
            <a:xfrm>
              <a:off x="7500958" y="2285992"/>
              <a:ext cx="357190" cy="35719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29" name="Group 128"/>
          <p:cNvGrpSpPr/>
          <p:nvPr/>
        </p:nvGrpSpPr>
        <p:grpSpPr>
          <a:xfrm>
            <a:off x="3184698" y="2562150"/>
            <a:ext cx="1785950" cy="714380"/>
            <a:chOff x="6072198" y="3000372"/>
            <a:chExt cx="1785950" cy="714380"/>
          </a:xfrm>
        </p:grpSpPr>
        <p:sp>
          <p:nvSpPr>
            <p:cNvPr id="117" name="Rectangle 116"/>
            <p:cNvSpPr/>
            <p:nvPr/>
          </p:nvSpPr>
          <p:spPr>
            <a:xfrm>
              <a:off x="6072198" y="3000372"/>
              <a:ext cx="357190" cy="357190"/>
            </a:xfrm>
            <a:prstGeom prst="rect">
              <a:avLst/>
            </a:prstGeom>
            <a:solidFill>
              <a:schemeClr val="bg2">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8" name="Rectangle 117"/>
            <p:cNvSpPr/>
            <p:nvPr/>
          </p:nvSpPr>
          <p:spPr>
            <a:xfrm>
              <a:off x="6429388" y="3000372"/>
              <a:ext cx="357190" cy="357190"/>
            </a:xfrm>
            <a:prstGeom prst="rect">
              <a:avLst/>
            </a:prstGeom>
            <a:solidFill>
              <a:schemeClr val="bg2">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9" name="Rectangle 118"/>
            <p:cNvSpPr/>
            <p:nvPr/>
          </p:nvSpPr>
          <p:spPr>
            <a:xfrm>
              <a:off x="6786578" y="3000372"/>
              <a:ext cx="357190" cy="357190"/>
            </a:xfrm>
            <a:prstGeom prst="rect">
              <a:avLst/>
            </a:prstGeom>
            <a:solidFill>
              <a:schemeClr val="bg2">
                <a:lumMod val="75000"/>
                <a:lumOff val="2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0" name="Rectangle 119"/>
            <p:cNvSpPr/>
            <p:nvPr/>
          </p:nvSpPr>
          <p:spPr>
            <a:xfrm>
              <a:off x="7143768" y="3000372"/>
              <a:ext cx="357190" cy="35719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1" name="Rectangle 120"/>
            <p:cNvSpPr/>
            <p:nvPr/>
          </p:nvSpPr>
          <p:spPr>
            <a:xfrm>
              <a:off x="7500958" y="3000372"/>
              <a:ext cx="357190" cy="35719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2" name="Rectangle 121"/>
            <p:cNvSpPr/>
            <p:nvPr/>
          </p:nvSpPr>
          <p:spPr>
            <a:xfrm>
              <a:off x="6072198" y="3357562"/>
              <a:ext cx="357190" cy="35719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3" name="Rectangle 122"/>
            <p:cNvSpPr/>
            <p:nvPr/>
          </p:nvSpPr>
          <p:spPr>
            <a:xfrm>
              <a:off x="6429388" y="3357562"/>
              <a:ext cx="357190" cy="35719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4" name="Rectangle 123"/>
            <p:cNvSpPr/>
            <p:nvPr/>
          </p:nvSpPr>
          <p:spPr>
            <a:xfrm>
              <a:off x="6786578" y="3357562"/>
              <a:ext cx="357190" cy="35719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5" name="Rectangle 124"/>
            <p:cNvSpPr/>
            <p:nvPr/>
          </p:nvSpPr>
          <p:spPr>
            <a:xfrm>
              <a:off x="7143768" y="3357562"/>
              <a:ext cx="357190" cy="35719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6" name="Rectangle 125"/>
            <p:cNvSpPr/>
            <p:nvPr/>
          </p:nvSpPr>
          <p:spPr>
            <a:xfrm>
              <a:off x="7500958" y="3357562"/>
              <a:ext cx="357190" cy="35719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026" name="Rectangle 2"/>
          <p:cNvSpPr>
            <a:spLocks noChangeArrowheads="1"/>
          </p:cNvSpPr>
          <p:nvPr/>
        </p:nvSpPr>
        <p:spPr bwMode="auto">
          <a:xfrm>
            <a:off x="64291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pic>
        <p:nvPicPr>
          <p:cNvPr id="102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071670" y="1369718"/>
            <a:ext cx="381003" cy="857257"/>
          </a:xfrm>
          <a:prstGeom prst="rect">
            <a:avLst/>
          </a:prstGeom>
          <a:noFill/>
        </p:spPr>
      </p:pic>
      <p:cxnSp>
        <p:nvCxnSpPr>
          <p:cNvPr id="133" name="Straight Arrow Connector 132"/>
          <p:cNvCxnSpPr/>
          <p:nvPr/>
        </p:nvCxnSpPr>
        <p:spPr>
          <a:xfrm>
            <a:off x="2643174" y="1726908"/>
            <a:ext cx="428628"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5485704" y="1756888"/>
            <a:ext cx="428628"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068157" y="2490712"/>
            <a:ext cx="362685" cy="785818"/>
          </a:xfrm>
          <a:prstGeom prst="rect">
            <a:avLst/>
          </a:prstGeom>
          <a:noFill/>
        </p:spPr>
      </p:pic>
      <p:sp>
        <p:nvSpPr>
          <p:cNvPr id="1029" name="Rectangle 5"/>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38" name="Straight Arrow Connector 137"/>
          <p:cNvCxnSpPr/>
          <p:nvPr/>
        </p:nvCxnSpPr>
        <p:spPr>
          <a:xfrm>
            <a:off x="2628184" y="2859380"/>
            <a:ext cx="428628"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a:off x="5470714" y="2889360"/>
            <a:ext cx="428628"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6185094" y="2622110"/>
            <a:ext cx="857256" cy="461665"/>
          </a:xfrm>
          <a:prstGeom prst="rect">
            <a:avLst/>
          </a:prstGeom>
          <a:noFill/>
        </p:spPr>
        <p:txBody>
          <a:bodyPr wrap="square" rtlCol="0">
            <a:spAutoFit/>
          </a:bodyPr>
          <a:lstStyle/>
          <a:p>
            <a:pPr algn="ctr"/>
            <a:r>
              <a:rPr lang="en-US" sz="2400" dirty="0" smtClean="0"/>
              <a:t>0.3</a:t>
            </a:r>
            <a:endParaRPr lang="en-IN" sz="2400" dirty="0"/>
          </a:p>
        </p:txBody>
      </p:sp>
      <p:pic>
        <p:nvPicPr>
          <p:cNvPr id="1030" name="Picture 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913804" y="4006842"/>
            <a:ext cx="580296" cy="857256"/>
          </a:xfrm>
          <a:prstGeom prst="rect">
            <a:avLst/>
          </a:prstGeom>
          <a:noFill/>
        </p:spPr>
      </p:pic>
      <p:sp>
        <p:nvSpPr>
          <p:cNvPr id="1032" name="Rectangle 8"/>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45" name="Straight Arrow Connector 144"/>
          <p:cNvCxnSpPr/>
          <p:nvPr/>
        </p:nvCxnSpPr>
        <p:spPr>
          <a:xfrm>
            <a:off x="2628184" y="4405490"/>
            <a:ext cx="428628"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5628580" y="4435470"/>
            <a:ext cx="428628"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6200084" y="4206166"/>
            <a:ext cx="857256" cy="461665"/>
          </a:xfrm>
          <a:prstGeom prst="rect">
            <a:avLst/>
          </a:prstGeom>
          <a:noFill/>
        </p:spPr>
        <p:txBody>
          <a:bodyPr wrap="square" rtlCol="0">
            <a:spAutoFit/>
          </a:bodyPr>
          <a:lstStyle/>
          <a:p>
            <a:pPr algn="ctr"/>
            <a:r>
              <a:rPr lang="en-US" sz="2400" dirty="0" smtClean="0"/>
              <a:t>0.23</a:t>
            </a:r>
            <a:endParaRPr lang="en-IN" sz="2400" dirty="0"/>
          </a:p>
        </p:txBody>
      </p:sp>
      <p:sp>
        <p:nvSpPr>
          <p:cNvPr id="149" name="TextBox 148"/>
          <p:cNvSpPr txBox="1"/>
          <p:nvPr/>
        </p:nvSpPr>
        <p:spPr>
          <a:xfrm>
            <a:off x="1357290" y="5643578"/>
            <a:ext cx="7786710" cy="1200329"/>
          </a:xfrm>
          <a:prstGeom prst="rect">
            <a:avLst/>
          </a:prstGeom>
          <a:noFill/>
        </p:spPr>
        <p:txBody>
          <a:bodyPr wrap="square" rtlCol="0">
            <a:spAutoFit/>
          </a:bodyPr>
          <a:lstStyle/>
          <a:p>
            <a:pPr algn="just"/>
            <a:r>
              <a:rPr lang="en-IN" sz="2400" b="1" dirty="0" smtClean="0">
                <a:solidFill>
                  <a:srgbClr val="C00000"/>
                </a:solidFill>
              </a:rPr>
              <a:t>Any fraction having denominator as 10 or a power of 10 (i.e. 10, 100, 1000,…) can be easily represented in decimal form.</a:t>
            </a:r>
            <a:endParaRPr lang="en-IN" sz="2400" b="1" dirty="0">
              <a:solidFill>
                <a:srgbClr val="C00000"/>
              </a:solidFill>
            </a:endParaRPr>
          </a:p>
        </p:txBody>
      </p:sp>
      <p:pic>
        <p:nvPicPr>
          <p:cNvPr id="117762" name="Picture 2" descr="3d funny animated red number 1. Red with funny face 3d number 1 ..."/>
          <p:cNvPicPr>
            <a:picLocks noChangeAspect="1" noChangeArrowheads="1"/>
          </p:cNvPicPr>
          <p:nvPr/>
        </p:nvPicPr>
        <p:blipFill>
          <a:blip r:embed="rId5"/>
          <a:srcRect l="1963" b="4255"/>
          <a:stretch>
            <a:fillRect/>
          </a:stretch>
        </p:blipFill>
        <p:spPr bwMode="auto">
          <a:xfrm>
            <a:off x="7143768" y="785794"/>
            <a:ext cx="1942312" cy="428628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oy-believes-260nw-266638535.jpg"/>
          <p:cNvPicPr>
            <a:picLocks noChangeAspect="1"/>
          </p:cNvPicPr>
          <p:nvPr/>
        </p:nvPicPr>
        <p:blipFill>
          <a:blip r:embed="rId3">
            <a:clrChange>
              <a:clrFrom>
                <a:srgbClr val="FFFFFF"/>
              </a:clrFrom>
              <a:clrTo>
                <a:srgbClr val="FFFFFF">
                  <a:alpha val="0"/>
                </a:srgbClr>
              </a:clrTo>
            </a:clrChange>
          </a:blip>
          <a:srcRect l="3197" t="3825" r="6178" b="8198"/>
          <a:stretch>
            <a:fillRect/>
          </a:stretch>
        </p:blipFill>
        <p:spPr>
          <a:xfrm>
            <a:off x="5786446" y="3429000"/>
            <a:ext cx="3143272" cy="3286148"/>
          </a:xfrm>
          <a:prstGeom prst="rect">
            <a:avLst/>
          </a:prstGeom>
        </p:spPr>
      </p:pic>
      <p:sp>
        <p:nvSpPr>
          <p:cNvPr id="3" name="Explosion 2 2"/>
          <p:cNvSpPr/>
          <p:nvPr/>
        </p:nvSpPr>
        <p:spPr>
          <a:xfrm>
            <a:off x="1428728" y="0"/>
            <a:ext cx="6357982" cy="4214818"/>
          </a:xfrm>
          <a:prstGeom prst="irregularSeal2">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600" dirty="0" smtClean="0">
                <a:solidFill>
                  <a:srgbClr val="002060"/>
                </a:solidFill>
                <a:latin typeface="Comic Sans MS" pitchFamily="66" charset="0"/>
              </a:rPr>
              <a:t>How to represent a Rational number in Decimal form , if the denominator is not 10,100,1000?????</a:t>
            </a:r>
            <a:endParaRPr lang="en-IN" sz="1600" dirty="0" smtClean="0">
              <a:solidFill>
                <a:srgbClr val="002060"/>
              </a:solidFill>
              <a:latin typeface="Comic Sans MS" pitchFamily="66" charset="0"/>
            </a:endParaRPr>
          </a:p>
          <a:p>
            <a:pPr algn="ctr"/>
            <a:endParaRPr lang="en-IN" sz="1600" dirty="0">
              <a:solidFill>
                <a:srgbClr val="002060"/>
              </a:solidFill>
              <a:latin typeface="Comic Sans MS" pitchFamily="66" charset="0"/>
            </a:endParaRPr>
          </a:p>
        </p:txBody>
      </p:sp>
      <p:sp>
        <p:nvSpPr>
          <p:cNvPr id="256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
        <p:nvSpPr>
          <p:cNvPr id="25603" name="Rectangle 3"/>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697038" y="404813"/>
            <a:ext cx="7192962" cy="792162"/>
          </a:xfrm>
        </p:spPr>
        <p:txBody>
          <a:bodyPr/>
          <a:lstStyle/>
          <a:p>
            <a:r>
              <a:rPr lang="en-US" sz="4000" dirty="0" smtClean="0">
                <a:latin typeface="Eras Bold ITC" pitchFamily="34" charset="0"/>
              </a:rPr>
              <a:t>Rational Numbers as Decimals</a:t>
            </a:r>
            <a:endParaRPr lang="uk-UA" sz="4000" dirty="0">
              <a:latin typeface="Eras Bold ITC" pitchFamily="34" charset="0"/>
            </a:endParaRPr>
          </a:p>
        </p:txBody>
      </p:sp>
      <p:sp>
        <p:nvSpPr>
          <p:cNvPr id="36867" name="Rectangle 3"/>
          <p:cNvSpPr>
            <a:spLocks noGrp="1" noChangeArrowheads="1"/>
          </p:cNvSpPr>
          <p:nvPr>
            <p:ph type="body" idx="1"/>
          </p:nvPr>
        </p:nvSpPr>
        <p:spPr>
          <a:xfrm>
            <a:off x="1357290" y="1214422"/>
            <a:ext cx="7500990" cy="1928826"/>
          </a:xfrm>
        </p:spPr>
        <p:txBody>
          <a:bodyPr/>
          <a:lstStyle/>
          <a:p>
            <a:pPr marL="0" indent="0" algn="just">
              <a:buNone/>
            </a:pPr>
            <a:r>
              <a:rPr lang="en-IN" dirty="0" smtClean="0">
                <a:latin typeface="Times New Roman" pitchFamily="18" charset="0"/>
                <a:cs typeface="Times New Roman" pitchFamily="18" charset="0"/>
              </a:rPr>
              <a:t>	Rational numbers can be represented in decimal forms rather than representing in fractions. They can easily be represented as decimals by simply converting the denominator to 10,100, 1000 or a power of 10.</a:t>
            </a:r>
          </a:p>
          <a:p>
            <a:pPr marL="0" indent="0" algn="just">
              <a:buNone/>
            </a:pPr>
            <a:r>
              <a:rPr lang="en-IN" dirty="0" smtClean="0">
                <a:latin typeface="Times New Roman" pitchFamily="18" charset="0"/>
                <a:cs typeface="Times New Roman" pitchFamily="18" charset="0"/>
              </a:rPr>
              <a:t>For example,</a:t>
            </a:r>
          </a:p>
          <a:p>
            <a:pPr algn="just">
              <a:buNone/>
            </a:pPr>
            <a:endParaRPr lang="en-IN" dirty="0" smtClean="0">
              <a:latin typeface="Times New Roman" pitchFamily="18" charset="0"/>
              <a:cs typeface="Times New Roman" pitchFamily="18" charset="0"/>
            </a:endParaRPr>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pic>
        <p:nvPicPr>
          <p:cNvPr id="819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857753" y="3143248"/>
            <a:ext cx="2857520" cy="761225"/>
          </a:xfrm>
          <a:prstGeom prst="rect">
            <a:avLst/>
          </a:prstGeom>
          <a:noFill/>
        </p:spPr>
      </p:pic>
      <p:sp>
        <p:nvSpPr>
          <p:cNvPr id="8195" name="Rectangle 3"/>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pic>
        <p:nvPicPr>
          <p:cNvPr id="8196"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857752" y="4143380"/>
            <a:ext cx="3357586" cy="645690"/>
          </a:xfrm>
          <a:prstGeom prst="rect">
            <a:avLst/>
          </a:prstGeom>
          <a:noFill/>
        </p:spPr>
      </p:pic>
      <p:sp>
        <p:nvSpPr>
          <p:cNvPr id="8198" name="Rectangle 6"/>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0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pic>
        <p:nvPicPr>
          <p:cNvPr id="8199"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000628" y="5000636"/>
            <a:ext cx="2928959" cy="780255"/>
          </a:xfrm>
          <a:prstGeom prst="rect">
            <a:avLst/>
          </a:prstGeom>
          <a:noFill/>
        </p:spPr>
      </p:pic>
      <p:grpSp>
        <p:nvGrpSpPr>
          <p:cNvPr id="15" name="Group 14"/>
          <p:cNvGrpSpPr/>
          <p:nvPr/>
        </p:nvGrpSpPr>
        <p:grpSpPr>
          <a:xfrm>
            <a:off x="1357290" y="3571876"/>
            <a:ext cx="2643206" cy="3286124"/>
            <a:chOff x="1357290" y="4362450"/>
            <a:chExt cx="1881426" cy="2495550"/>
          </a:xfrm>
        </p:grpSpPr>
        <p:pic>
          <p:nvPicPr>
            <p:cNvPr id="13" name="Picture 12" descr="images.jpg"/>
            <p:cNvPicPr>
              <a:picLocks noChangeAspect="1"/>
            </p:cNvPicPr>
            <p:nvPr/>
          </p:nvPicPr>
          <p:blipFill>
            <a:blip r:embed="rId5">
              <a:clrChange>
                <a:clrFrom>
                  <a:srgbClr val="FFFFFF"/>
                </a:clrFrom>
                <a:clrTo>
                  <a:srgbClr val="FFFFFF">
                    <a:alpha val="0"/>
                  </a:srgbClr>
                </a:clrTo>
              </a:clrChange>
            </a:blip>
            <a:stretch>
              <a:fillRect/>
            </a:stretch>
          </p:blipFill>
          <p:spPr>
            <a:xfrm>
              <a:off x="1357290" y="4362450"/>
              <a:ext cx="1828800" cy="2495550"/>
            </a:xfrm>
            <a:prstGeom prst="rect">
              <a:avLst/>
            </a:prstGeom>
          </p:spPr>
        </p:pic>
        <p:sp>
          <p:nvSpPr>
            <p:cNvPr id="14" name="TextBox 13"/>
            <p:cNvSpPr txBox="1"/>
            <p:nvPr/>
          </p:nvSpPr>
          <p:spPr>
            <a:xfrm rot="20837237">
              <a:off x="1649810" y="4495835"/>
              <a:ext cx="1588906" cy="600093"/>
            </a:xfrm>
            <a:prstGeom prst="rect">
              <a:avLst/>
            </a:prstGeom>
            <a:noFill/>
          </p:spPr>
          <p:txBody>
            <a:bodyPr wrap="square" rtlCol="0">
              <a:spAutoFit/>
            </a:bodyPr>
            <a:lstStyle/>
            <a:p>
              <a:pPr algn="ctr"/>
              <a:r>
                <a:rPr lang="en-US" dirty="0" smtClean="0">
                  <a:solidFill>
                    <a:srgbClr val="C00000"/>
                  </a:solidFill>
                  <a:latin typeface="Arial Black" pitchFamily="34" charset="0"/>
                </a:rPr>
                <a:t>Oh! </a:t>
              </a:r>
            </a:p>
            <a:p>
              <a:pPr algn="ctr"/>
              <a:r>
                <a:rPr lang="en-US" dirty="0" smtClean="0">
                  <a:solidFill>
                    <a:srgbClr val="C00000"/>
                  </a:solidFill>
                  <a:latin typeface="Arial Black" pitchFamily="34" charset="0"/>
                </a:rPr>
                <a:t>I got it</a:t>
              </a:r>
              <a:r>
                <a:rPr lang="en-US" sz="2400" dirty="0" smtClean="0">
                  <a:solidFill>
                    <a:srgbClr val="C00000"/>
                  </a:solidFill>
                  <a:latin typeface="Arial Black" pitchFamily="34" charset="0"/>
                </a:rPr>
                <a:t>.</a:t>
              </a:r>
              <a:endParaRPr lang="en-IN" sz="2400" dirty="0">
                <a:solidFill>
                  <a:srgbClr val="C00000"/>
                </a:solidFill>
                <a:latin typeface="Arial Black" pitchFamily="34" charset="0"/>
              </a:endParaRPr>
            </a:p>
          </p:txBody>
        </p:sp>
      </p:grpSp>
      <p:sp>
        <p:nvSpPr>
          <p:cNvPr id="8201" name="Rectangle 9"/>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0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pic>
        <p:nvPicPr>
          <p:cNvPr id="8202" name="Picture 10"/>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962682" y="5786454"/>
            <a:ext cx="3385061" cy="714380"/>
          </a:xfrm>
          <a:prstGeom prst="rect">
            <a:avLst/>
          </a:prstGeom>
          <a:noFill/>
        </p:spPr>
      </p:pic>
      <p:sp>
        <p:nvSpPr>
          <p:cNvPr id="8204" name="Rectangle 1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14480" y="357167"/>
            <a:ext cx="7143800" cy="830997"/>
          </a:xfrm>
          <a:prstGeom prst="rect">
            <a:avLst/>
          </a:prstGeom>
        </p:spPr>
        <p:txBody>
          <a:bodyPr wrap="square">
            <a:spAutoFit/>
          </a:bodyPr>
          <a:lstStyle/>
          <a:p>
            <a:pPr algn="ctr"/>
            <a:r>
              <a:rPr lang="en-IN" sz="2400" dirty="0" smtClean="0">
                <a:latin typeface="Comic Sans MS" pitchFamily="66" charset="0"/>
              </a:rPr>
              <a:t>A </a:t>
            </a:r>
            <a:r>
              <a:rPr lang="en-IN" sz="2000" dirty="0" smtClean="0">
                <a:latin typeface="Comic Sans MS" pitchFamily="66" charset="0"/>
              </a:rPr>
              <a:t> </a:t>
            </a:r>
            <a:r>
              <a:rPr lang="en-IN" sz="2000" dirty="0" smtClean="0">
                <a:latin typeface="Comic Sans MS" pitchFamily="66" charset="0"/>
                <a:hlinkClick r:id="rId2"/>
              </a:rPr>
              <a:t>Rational Number</a:t>
            </a:r>
            <a:r>
              <a:rPr lang="en-IN" sz="2400" dirty="0" smtClean="0">
                <a:latin typeface="Comic Sans MS" pitchFamily="66" charset="0"/>
              </a:rPr>
              <a:t> can have two types of decimal representations (expansions):</a:t>
            </a:r>
          </a:p>
        </p:txBody>
      </p:sp>
      <p:pic>
        <p:nvPicPr>
          <p:cNvPr id="107524" name="Picture 4" descr="Colorful Cartoon Three Dimensional Business Arrow Design, Colorful ..."/>
          <p:cNvPicPr>
            <a:picLocks noChangeAspect="1" noChangeArrowheads="1"/>
          </p:cNvPicPr>
          <p:nvPr/>
        </p:nvPicPr>
        <p:blipFill>
          <a:blip r:embed="rId3" cstate="print">
            <a:clrChange>
              <a:clrFrom>
                <a:srgbClr val="F5F5F5"/>
              </a:clrFrom>
              <a:clrTo>
                <a:srgbClr val="F5F5F5">
                  <a:alpha val="0"/>
                </a:srgbClr>
              </a:clrTo>
            </a:clrChange>
          </a:blip>
          <a:srcRect/>
          <a:stretch>
            <a:fillRect/>
          </a:stretch>
        </p:blipFill>
        <p:spPr bwMode="auto">
          <a:xfrm rot="1664260">
            <a:off x="7143760" y="1221082"/>
            <a:ext cx="2000240" cy="2000240"/>
          </a:xfrm>
          <a:prstGeom prst="rect">
            <a:avLst/>
          </a:prstGeom>
          <a:noFill/>
        </p:spPr>
      </p:pic>
      <p:pic>
        <p:nvPicPr>
          <p:cNvPr id="6" name="Picture 4" descr="Colorful Cartoon Three Dimensional Business Arrow Design, Colorful ..."/>
          <p:cNvPicPr>
            <a:picLocks noChangeAspect="1" noChangeArrowheads="1"/>
          </p:cNvPicPr>
          <p:nvPr/>
        </p:nvPicPr>
        <p:blipFill>
          <a:blip r:embed="rId4" cstate="print">
            <a:clrChange>
              <a:clrFrom>
                <a:srgbClr val="F5F5F5"/>
              </a:clrFrom>
              <a:clrTo>
                <a:srgbClr val="F5F5F5">
                  <a:alpha val="0"/>
                </a:srgbClr>
              </a:clrTo>
            </a:clrChange>
          </a:blip>
          <a:srcRect/>
          <a:stretch>
            <a:fillRect/>
          </a:stretch>
        </p:blipFill>
        <p:spPr bwMode="auto">
          <a:xfrm rot="9455466">
            <a:off x="1587267" y="1132752"/>
            <a:ext cx="1983664" cy="1983664"/>
          </a:xfrm>
          <a:prstGeom prst="rect">
            <a:avLst/>
          </a:prstGeom>
          <a:noFill/>
        </p:spPr>
      </p:pic>
      <p:graphicFrame>
        <p:nvGraphicFramePr>
          <p:cNvPr id="7" name="Diagram 6"/>
          <p:cNvGraphicFramePr/>
          <p:nvPr/>
        </p:nvGraphicFramePr>
        <p:xfrm>
          <a:off x="1714480" y="2000240"/>
          <a:ext cx="7191404" cy="46037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nip Single Corner Rectangle 15"/>
          <p:cNvSpPr/>
          <p:nvPr/>
        </p:nvSpPr>
        <p:spPr>
          <a:xfrm>
            <a:off x="1357290" y="5096838"/>
            <a:ext cx="7786710" cy="1571636"/>
          </a:xfrm>
          <a:prstGeom prst="snip1Rect">
            <a:avLst/>
          </a:prstGeom>
          <a:solidFill>
            <a:srgbClr val="82E9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2400" b="1" dirty="0" smtClean="0">
                <a:solidFill>
                  <a:srgbClr val="006600"/>
                </a:solidFill>
              </a:rPr>
              <a:t>✍Note:</a:t>
            </a:r>
            <a:r>
              <a:rPr lang="en-IN" sz="2400" dirty="0" smtClean="0">
                <a:solidFill>
                  <a:srgbClr val="006600"/>
                </a:solidFill>
              </a:rPr>
              <a:t> In terminating decimal expansion, you will find that the Prime Factorisation  of denominator has </a:t>
            </a:r>
            <a:r>
              <a:rPr lang="en-IN" sz="2400" b="1" dirty="0" smtClean="0">
                <a:solidFill>
                  <a:srgbClr val="006600"/>
                </a:solidFill>
              </a:rPr>
              <a:t>no other factors</a:t>
            </a:r>
            <a:r>
              <a:rPr lang="en-IN" sz="2400" dirty="0" smtClean="0">
                <a:solidFill>
                  <a:srgbClr val="006600"/>
                </a:solidFill>
              </a:rPr>
              <a:t> than 2 and 5.</a:t>
            </a:r>
          </a:p>
          <a:p>
            <a:pPr algn="just"/>
            <a:endParaRPr lang="en-IN" sz="2400" dirty="0">
              <a:solidFill>
                <a:srgbClr val="006600"/>
              </a:solidFill>
            </a:endParaRPr>
          </a:p>
        </p:txBody>
      </p:sp>
      <p:sp>
        <p:nvSpPr>
          <p:cNvPr id="2" name="Title 1"/>
          <p:cNvSpPr>
            <a:spLocks noGrp="1"/>
          </p:cNvSpPr>
          <p:nvPr>
            <p:ph type="title"/>
          </p:nvPr>
        </p:nvSpPr>
        <p:spPr/>
        <p:txBody>
          <a:bodyPr/>
          <a:lstStyle/>
          <a:p>
            <a:r>
              <a:rPr lang="en-US" sz="4000" dirty="0" smtClean="0">
                <a:latin typeface="Eras Bold ITC" pitchFamily="34" charset="0"/>
              </a:rPr>
              <a:t>Terminating Decimals</a:t>
            </a:r>
            <a:endParaRPr lang="en-IN" sz="4000" dirty="0">
              <a:latin typeface="Eras Bold ITC" pitchFamily="34" charset="0"/>
            </a:endParaRPr>
          </a:p>
        </p:txBody>
      </p:sp>
      <p:sp>
        <p:nvSpPr>
          <p:cNvPr id="3" name="Rectangle 2"/>
          <p:cNvSpPr/>
          <p:nvPr/>
        </p:nvSpPr>
        <p:spPr>
          <a:xfrm>
            <a:off x="1357290" y="928670"/>
            <a:ext cx="7572428" cy="2246769"/>
          </a:xfrm>
          <a:prstGeom prst="rect">
            <a:avLst/>
          </a:prstGeom>
        </p:spPr>
        <p:txBody>
          <a:bodyPr wrap="square">
            <a:spAutoFit/>
          </a:bodyPr>
          <a:lstStyle/>
          <a:p>
            <a:pPr algn="just"/>
            <a:r>
              <a:rPr lang="en-IN" sz="2000" dirty="0" smtClean="0"/>
              <a:t>	</a:t>
            </a:r>
            <a:r>
              <a:rPr lang="en-IN" sz="2000" b="1" dirty="0" smtClean="0">
                <a:solidFill>
                  <a:srgbClr val="4C0DC9"/>
                </a:solidFill>
              </a:rPr>
              <a:t>Terminating decimals are those numbers which come to an end after few repetitions after decimal point. In the long division we get zero as the remainder and the quotient has a finite number of decimal places.</a:t>
            </a:r>
          </a:p>
          <a:p>
            <a:pPr algn="just"/>
            <a:r>
              <a:rPr lang="en-IN" sz="2000" dirty="0" smtClean="0"/>
              <a:t>Example: 0.5, 2.456, 123.456, etc. are all examples of terminating decimals.</a:t>
            </a:r>
          </a:p>
          <a:p>
            <a:pPr algn="just"/>
            <a:r>
              <a:rPr lang="en-IN" sz="2000" dirty="0" smtClean="0"/>
              <a:t>Here, the decimal expansion of 1/16 terminates after 4 digits.</a:t>
            </a:r>
            <a:endParaRPr lang="en-IN" sz="2000" b="1" dirty="0" smtClean="0"/>
          </a:p>
        </p:txBody>
      </p:sp>
      <p:pic>
        <p:nvPicPr>
          <p:cNvPr id="4" name="Picture 3" descr="terminating.gif"/>
          <p:cNvPicPr>
            <a:picLocks noChangeAspect="1"/>
          </p:cNvPicPr>
          <p:nvPr/>
        </p:nvPicPr>
        <p:blipFill>
          <a:blip r:embed="rId2"/>
          <a:stretch>
            <a:fillRect/>
          </a:stretch>
        </p:blipFill>
        <p:spPr>
          <a:xfrm>
            <a:off x="9358346" y="1285860"/>
            <a:ext cx="2357454" cy="3623495"/>
          </a:xfrm>
          <a:prstGeom prst="rect">
            <a:avLst/>
          </a:prstGeom>
        </p:spPr>
      </p:pic>
      <p:sp>
        <p:nvSpPr>
          <p:cNvPr id="61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pic>
        <p:nvPicPr>
          <p:cNvPr id="6145"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71604" y="3500438"/>
            <a:ext cx="2214578" cy="940834"/>
          </a:xfrm>
          <a:prstGeom prst="rect">
            <a:avLst/>
          </a:prstGeom>
          <a:noFill/>
        </p:spPr>
      </p:pic>
      <p:sp>
        <p:nvSpPr>
          <p:cNvPr id="6147" name="Rectangle 3"/>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Box 8"/>
          <p:cNvSpPr txBox="1"/>
          <p:nvPr/>
        </p:nvSpPr>
        <p:spPr>
          <a:xfrm>
            <a:off x="4429124" y="3571876"/>
            <a:ext cx="4000528" cy="707886"/>
          </a:xfrm>
          <a:prstGeom prst="rect">
            <a:avLst/>
          </a:prstGeom>
          <a:noFill/>
        </p:spPr>
        <p:txBody>
          <a:bodyPr wrap="square" rtlCol="0">
            <a:spAutoFit/>
          </a:bodyPr>
          <a:lstStyle/>
          <a:p>
            <a:pPr algn="ctr"/>
            <a:r>
              <a:rPr lang="en-US" sz="2000" b="1" dirty="0" smtClean="0">
                <a:solidFill>
                  <a:schemeClr val="accent6">
                    <a:lumMod val="75000"/>
                  </a:schemeClr>
                </a:solidFill>
              </a:rPr>
              <a:t>Decimal Representation terminates after 4 digits</a:t>
            </a:r>
            <a:endParaRPr lang="en-IN" sz="2000" b="1" dirty="0">
              <a:solidFill>
                <a:schemeClr val="accent6">
                  <a:lumMod val="75000"/>
                </a:schemeClr>
              </a:solidFill>
            </a:endParaRPr>
          </a:p>
        </p:txBody>
      </p:sp>
      <p:cxnSp>
        <p:nvCxnSpPr>
          <p:cNvPr id="10" name="Straight Connector 9"/>
          <p:cNvCxnSpPr/>
          <p:nvPr/>
        </p:nvCxnSpPr>
        <p:spPr>
          <a:xfrm>
            <a:off x="2857488" y="3714752"/>
            <a:ext cx="785818" cy="15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a:off x="3857620" y="3929066"/>
            <a:ext cx="1000132"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smtClean="0">
                <a:latin typeface="Eras Bold ITC" pitchFamily="34" charset="0"/>
              </a:rPr>
              <a:t>Non – Terminating but repeating</a:t>
            </a:r>
            <a:endParaRPr lang="en-IN" sz="4000" dirty="0">
              <a:latin typeface="Eras Bold ITC" pitchFamily="34" charset="0"/>
            </a:endParaRPr>
          </a:p>
        </p:txBody>
      </p:sp>
      <p:sp>
        <p:nvSpPr>
          <p:cNvPr id="3" name="Rectangle 2"/>
          <p:cNvSpPr/>
          <p:nvPr/>
        </p:nvSpPr>
        <p:spPr>
          <a:xfrm>
            <a:off x="1428728" y="1071546"/>
            <a:ext cx="7715272" cy="1323439"/>
          </a:xfrm>
          <a:prstGeom prst="rect">
            <a:avLst/>
          </a:prstGeom>
        </p:spPr>
        <p:txBody>
          <a:bodyPr wrap="square">
            <a:spAutoFit/>
          </a:bodyPr>
          <a:lstStyle/>
          <a:p>
            <a:r>
              <a:rPr lang="en-IN" sz="2000" dirty="0" smtClean="0"/>
              <a:t>The</a:t>
            </a:r>
            <a:r>
              <a:rPr lang="en-IN" sz="2000" b="1" dirty="0" smtClean="0"/>
              <a:t> non-terminating but repeating decimal expansion</a:t>
            </a:r>
            <a:r>
              <a:rPr lang="en-IN" sz="2000" dirty="0" smtClean="0"/>
              <a:t> means that although the decimal representation has an </a:t>
            </a:r>
            <a:r>
              <a:rPr lang="en-IN" sz="2000" b="1" dirty="0" smtClean="0"/>
              <a:t>infinite</a:t>
            </a:r>
            <a:r>
              <a:rPr lang="en-IN" sz="2000" dirty="0" smtClean="0"/>
              <a:t> number of digits, there is a </a:t>
            </a:r>
            <a:r>
              <a:rPr lang="en-IN" sz="2000" b="1" dirty="0" smtClean="0"/>
              <a:t>repetitive pattern</a:t>
            </a:r>
            <a:r>
              <a:rPr lang="en-IN" sz="2000" dirty="0" smtClean="0"/>
              <a:t> to it.</a:t>
            </a:r>
          </a:p>
          <a:p>
            <a:r>
              <a:rPr lang="en-IN" sz="2000" dirty="0" smtClean="0"/>
              <a:t>For example:</a:t>
            </a:r>
            <a:endParaRPr lang="en-IN" sz="2000" dirty="0"/>
          </a:p>
        </p:txBody>
      </p:sp>
      <p:pic>
        <p:nvPicPr>
          <p:cNvPr id="1026" name="Picture 2" descr="Decimal Representation of Rational Numbers"/>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786590" y="1944734"/>
            <a:ext cx="3357410" cy="4214842"/>
          </a:xfrm>
          <a:prstGeom prst="rect">
            <a:avLst/>
          </a:prstGeom>
          <a:noFill/>
        </p:spPr>
      </p:pic>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pic>
        <p:nvPicPr>
          <p:cNvPr id="102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857356" y="2444800"/>
            <a:ext cx="3000396" cy="704064"/>
          </a:xfrm>
          <a:prstGeom prst="rect">
            <a:avLst/>
          </a:prstGeom>
          <a:noFill/>
        </p:spPr>
      </p:pic>
      <p:sp>
        <p:nvSpPr>
          <p:cNvPr id="1029" name="Rectangle 5"/>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 name="Straight Arrow Connector 9"/>
          <p:cNvCxnSpPr/>
          <p:nvPr/>
        </p:nvCxnSpPr>
        <p:spPr>
          <a:xfrm rot="5400000">
            <a:off x="2398880" y="3031294"/>
            <a:ext cx="443618" cy="24078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57488" y="2944866"/>
            <a:ext cx="285752" cy="15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rot="16200000" flipH="1">
            <a:off x="3143240" y="3087742"/>
            <a:ext cx="428628" cy="42862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214678" y="3587809"/>
            <a:ext cx="2857520" cy="369332"/>
          </a:xfrm>
          <a:prstGeom prst="rect">
            <a:avLst/>
          </a:prstGeom>
          <a:noFill/>
        </p:spPr>
        <p:txBody>
          <a:bodyPr wrap="square" rtlCol="0">
            <a:spAutoFit/>
          </a:bodyPr>
          <a:lstStyle/>
          <a:p>
            <a:r>
              <a:rPr lang="en-US" b="1" dirty="0" smtClean="0">
                <a:solidFill>
                  <a:srgbClr val="FF0066"/>
                </a:solidFill>
              </a:rPr>
              <a:t>First Repeating Pattern</a:t>
            </a:r>
            <a:endParaRPr lang="en-IN" b="1" dirty="0">
              <a:solidFill>
                <a:srgbClr val="FF0066"/>
              </a:solidFill>
            </a:endParaRPr>
          </a:p>
        </p:txBody>
      </p:sp>
      <p:sp>
        <p:nvSpPr>
          <p:cNvPr id="21" name="TextBox 20"/>
          <p:cNvSpPr txBox="1"/>
          <p:nvPr/>
        </p:nvSpPr>
        <p:spPr>
          <a:xfrm>
            <a:off x="1357290" y="3373494"/>
            <a:ext cx="1714512" cy="369332"/>
          </a:xfrm>
          <a:prstGeom prst="rect">
            <a:avLst/>
          </a:prstGeom>
          <a:noFill/>
        </p:spPr>
        <p:txBody>
          <a:bodyPr wrap="square" rtlCol="0">
            <a:spAutoFit/>
          </a:bodyPr>
          <a:lstStyle/>
          <a:p>
            <a:r>
              <a:rPr lang="en-US" b="1" dirty="0" smtClean="0">
                <a:solidFill>
                  <a:srgbClr val="FF0066"/>
                </a:solidFill>
              </a:rPr>
              <a:t>Decimal Point</a:t>
            </a:r>
            <a:endParaRPr lang="en-IN" b="1" dirty="0">
              <a:solidFill>
                <a:srgbClr val="FF0066"/>
              </a:solidFill>
            </a:endParaRPr>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pic>
        <p:nvPicPr>
          <p:cNvPr id="1030" name="Picture 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857356" y="4087874"/>
            <a:ext cx="2720139" cy="785818"/>
          </a:xfrm>
          <a:prstGeom prst="rect">
            <a:avLst/>
          </a:prstGeom>
          <a:noFill/>
        </p:spPr>
      </p:pic>
      <p:sp>
        <p:nvSpPr>
          <p:cNvPr id="1032" name="Rectangle 8"/>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7" name="Straight Arrow Connector 26"/>
          <p:cNvCxnSpPr/>
          <p:nvPr/>
        </p:nvCxnSpPr>
        <p:spPr>
          <a:xfrm rot="5400000">
            <a:off x="2327442" y="4674367"/>
            <a:ext cx="443618" cy="24078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910424" y="4587940"/>
            <a:ext cx="214314" cy="15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rot="16200000" flipH="1">
            <a:off x="3071802" y="4730815"/>
            <a:ext cx="428628" cy="42862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143240" y="5230882"/>
            <a:ext cx="2857520" cy="369332"/>
          </a:xfrm>
          <a:prstGeom prst="rect">
            <a:avLst/>
          </a:prstGeom>
          <a:noFill/>
        </p:spPr>
        <p:txBody>
          <a:bodyPr wrap="square" rtlCol="0">
            <a:spAutoFit/>
          </a:bodyPr>
          <a:lstStyle/>
          <a:p>
            <a:r>
              <a:rPr lang="en-US" b="1" dirty="0" smtClean="0">
                <a:solidFill>
                  <a:srgbClr val="FF0066"/>
                </a:solidFill>
              </a:rPr>
              <a:t>First Repeating Pattern</a:t>
            </a:r>
            <a:endParaRPr lang="en-IN" b="1" dirty="0">
              <a:solidFill>
                <a:srgbClr val="FF0066"/>
              </a:solidFill>
            </a:endParaRPr>
          </a:p>
        </p:txBody>
      </p:sp>
      <p:sp>
        <p:nvSpPr>
          <p:cNvPr id="31" name="TextBox 30"/>
          <p:cNvSpPr txBox="1"/>
          <p:nvPr/>
        </p:nvSpPr>
        <p:spPr>
          <a:xfrm>
            <a:off x="1285852" y="5016567"/>
            <a:ext cx="1714512" cy="369332"/>
          </a:xfrm>
          <a:prstGeom prst="rect">
            <a:avLst/>
          </a:prstGeom>
          <a:noFill/>
        </p:spPr>
        <p:txBody>
          <a:bodyPr wrap="square" rtlCol="0">
            <a:spAutoFit/>
          </a:bodyPr>
          <a:lstStyle/>
          <a:p>
            <a:r>
              <a:rPr lang="en-US" b="1" dirty="0" smtClean="0">
                <a:solidFill>
                  <a:srgbClr val="FF0066"/>
                </a:solidFill>
              </a:rPr>
              <a:t>Decimal Point</a:t>
            </a:r>
            <a:endParaRPr lang="en-IN" b="1" dirty="0">
              <a:solidFill>
                <a:srgbClr val="FF0066"/>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System includes…..</a:t>
            </a:r>
            <a:endParaRPr lang="en-IN" dirty="0"/>
          </a:p>
        </p:txBody>
      </p:sp>
      <p:pic>
        <p:nvPicPr>
          <p:cNvPr id="3074" name="Picture 2" descr="Many children with numbers in the book vector image on | Clip art ..."/>
          <p:cNvPicPr>
            <a:picLocks noChangeAspect="1" noChangeArrowheads="1"/>
          </p:cNvPicPr>
          <p:nvPr/>
        </p:nvPicPr>
        <p:blipFill>
          <a:blip r:embed="rId2"/>
          <a:srcRect r="1146" b="7562"/>
          <a:stretch>
            <a:fillRect/>
          </a:stretch>
        </p:blipFill>
        <p:spPr bwMode="auto">
          <a:xfrm>
            <a:off x="7000892" y="3286124"/>
            <a:ext cx="2136697" cy="3571876"/>
          </a:xfrm>
          <a:prstGeom prst="rect">
            <a:avLst/>
          </a:prstGeom>
          <a:noFill/>
        </p:spPr>
      </p:pic>
      <p:sp>
        <p:nvSpPr>
          <p:cNvPr id="3" name="TextBox 2"/>
          <p:cNvSpPr txBox="1"/>
          <p:nvPr/>
        </p:nvSpPr>
        <p:spPr>
          <a:xfrm>
            <a:off x="1372280" y="958651"/>
            <a:ext cx="6200116" cy="5678478"/>
          </a:xfrm>
          <a:prstGeom prst="rect">
            <a:avLst/>
          </a:prstGeom>
          <a:noFill/>
        </p:spPr>
        <p:txBody>
          <a:bodyPr wrap="square" rtlCol="0">
            <a:spAutoFit/>
          </a:bodyPr>
          <a:lstStyle/>
          <a:p>
            <a:pPr>
              <a:lnSpc>
                <a:spcPct val="150000"/>
              </a:lnSpc>
            </a:pPr>
            <a:r>
              <a:rPr lang="en-US" sz="2200" b="1" dirty="0" smtClean="0">
                <a:solidFill>
                  <a:srgbClr val="FF0000"/>
                </a:solidFill>
              </a:rPr>
              <a:t>Natural numbers </a:t>
            </a:r>
            <a:r>
              <a:rPr lang="en-US" sz="2200" dirty="0" smtClean="0"/>
              <a:t>:- The numbers which we use for counting are called Natural numbers.</a:t>
            </a:r>
          </a:p>
          <a:p>
            <a:pPr>
              <a:lnSpc>
                <a:spcPct val="150000"/>
              </a:lnSpc>
            </a:pPr>
            <a:r>
              <a:rPr lang="en-US" sz="2200" dirty="0" smtClean="0"/>
              <a:t>Example :- 1,2,3,4,…….</a:t>
            </a:r>
          </a:p>
          <a:p>
            <a:pPr>
              <a:lnSpc>
                <a:spcPct val="150000"/>
              </a:lnSpc>
            </a:pPr>
            <a:r>
              <a:rPr lang="en-US" sz="2200" b="1" dirty="0" smtClean="0">
                <a:solidFill>
                  <a:srgbClr val="FF0000"/>
                </a:solidFill>
              </a:rPr>
              <a:t>Whole numbers</a:t>
            </a:r>
            <a:r>
              <a:rPr lang="en-US" sz="2200" dirty="0" smtClean="0"/>
              <a:t>:- Natural numbers along with zero forms the Whole numbers.</a:t>
            </a:r>
          </a:p>
          <a:p>
            <a:pPr>
              <a:lnSpc>
                <a:spcPct val="150000"/>
              </a:lnSpc>
            </a:pPr>
            <a:r>
              <a:rPr lang="en-US" sz="2200" dirty="0" smtClean="0"/>
              <a:t>Examples:- 0,1,2,3,4,5……..</a:t>
            </a:r>
          </a:p>
          <a:p>
            <a:pPr>
              <a:lnSpc>
                <a:spcPct val="150000"/>
              </a:lnSpc>
            </a:pPr>
            <a:r>
              <a:rPr lang="en-US" sz="2200" b="1" dirty="0" smtClean="0">
                <a:solidFill>
                  <a:srgbClr val="FF0000"/>
                </a:solidFill>
              </a:rPr>
              <a:t>Integers</a:t>
            </a:r>
            <a:r>
              <a:rPr lang="en-US" sz="2200" dirty="0" smtClean="0"/>
              <a:t> :- A collection of natural numbers ,negative numbers along  with  zero is called an Integers.</a:t>
            </a:r>
          </a:p>
          <a:p>
            <a:pPr>
              <a:lnSpc>
                <a:spcPct val="150000"/>
              </a:lnSpc>
            </a:pPr>
            <a:r>
              <a:rPr lang="en-US" sz="2200" dirty="0" smtClean="0"/>
              <a:t>It is denoted as Z.</a:t>
            </a:r>
          </a:p>
          <a:p>
            <a:pPr>
              <a:lnSpc>
                <a:spcPct val="150000"/>
              </a:lnSpc>
            </a:pPr>
            <a:r>
              <a:rPr lang="en-US" sz="2200" dirty="0" smtClean="0"/>
              <a:t>Examples:- 0,1,2,-1,-2,3,-3 etc</a:t>
            </a:r>
            <a:endParaRPr lang="en-IN" sz="2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smtClean="0">
                <a:latin typeface="Eras Bold ITC" pitchFamily="34" charset="0"/>
              </a:rPr>
              <a:t>CONVERSION OF TERMINATING DECIMALS INTO RATIONAL NUMBERS</a:t>
            </a:r>
            <a:endParaRPr lang="en-IN" sz="2800" dirty="0">
              <a:latin typeface="Eras Bold ITC" pitchFamily="34" charset="0"/>
            </a:endParaRPr>
          </a:p>
        </p:txBody>
      </p:sp>
      <p:sp>
        <p:nvSpPr>
          <p:cNvPr id="6" name="Content Placeholder 5"/>
          <p:cNvSpPr>
            <a:spLocks noGrp="1"/>
          </p:cNvSpPr>
          <p:nvPr>
            <p:ph idx="1"/>
          </p:nvPr>
        </p:nvSpPr>
        <p:spPr>
          <a:xfrm>
            <a:off x="1500166" y="2071678"/>
            <a:ext cx="7310467" cy="2232024"/>
          </a:xfrm>
        </p:spPr>
        <p:txBody>
          <a:bodyPr/>
          <a:lstStyle/>
          <a:p>
            <a:r>
              <a:rPr lang="en-IN" dirty="0" smtClean="0"/>
              <a:t>Count the number of decimal places.</a:t>
            </a:r>
          </a:p>
          <a:p>
            <a:r>
              <a:rPr lang="en-IN" dirty="0" smtClean="0"/>
              <a:t>Write the given number without the decimal point,</a:t>
            </a:r>
          </a:p>
          <a:p>
            <a:r>
              <a:rPr lang="en-IN" dirty="0" smtClean="0"/>
              <a:t>Write the number as the numerator. </a:t>
            </a:r>
          </a:p>
          <a:p>
            <a:r>
              <a:rPr lang="en-IN" dirty="0" smtClean="0"/>
              <a:t>The denominator is one followed by as many zeroes as is the number of decimal.</a:t>
            </a:r>
            <a:endParaRPr lang="en-IN" dirty="0"/>
          </a:p>
        </p:txBody>
      </p:sp>
      <p:pic>
        <p:nvPicPr>
          <p:cNvPr id="5" name="Picture 6" descr="Funny Surprise Eggs | BST Kids Songs - YouTube"/>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387270" y="4333132"/>
            <a:ext cx="7572428" cy="2464908"/>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30" name="Picture 6" descr="Schoolboy Cartoon Reading A Book Stock Illustration - Download ..."/>
          <p:cNvPicPr>
            <a:picLocks noChangeAspect="1" noChangeArrowheads="1"/>
          </p:cNvPicPr>
          <p:nvPr/>
        </p:nvPicPr>
        <p:blipFill>
          <a:blip r:embed="rId2" cstate="print"/>
          <a:srcRect/>
          <a:stretch>
            <a:fillRect/>
          </a:stretch>
        </p:blipFill>
        <p:spPr bwMode="auto">
          <a:xfrm>
            <a:off x="6072198" y="0"/>
            <a:ext cx="1500166" cy="2603678"/>
          </a:xfrm>
          <a:prstGeom prst="rect">
            <a:avLst/>
          </a:prstGeom>
          <a:noFill/>
        </p:spPr>
      </p:pic>
      <p:sp>
        <p:nvSpPr>
          <p:cNvPr id="4" name="Title 3"/>
          <p:cNvSpPr>
            <a:spLocks noGrp="1"/>
          </p:cNvSpPr>
          <p:nvPr>
            <p:ph type="title"/>
          </p:nvPr>
        </p:nvSpPr>
        <p:spPr/>
        <p:txBody>
          <a:bodyPr/>
          <a:lstStyle/>
          <a:p>
            <a:r>
              <a:rPr lang="en-US" dirty="0" smtClean="0"/>
              <a:t>For Example</a:t>
            </a:r>
            <a:endParaRPr lang="en-IN" dirty="0"/>
          </a:p>
        </p:txBody>
      </p:sp>
      <p:sp>
        <p:nvSpPr>
          <p:cNvPr id="5" name="Rectangle 4"/>
          <p:cNvSpPr/>
          <p:nvPr/>
        </p:nvSpPr>
        <p:spPr>
          <a:xfrm>
            <a:off x="1571604" y="1422521"/>
            <a:ext cx="7286676" cy="5078313"/>
          </a:xfrm>
          <a:prstGeom prst="rect">
            <a:avLst/>
          </a:prstGeom>
        </p:spPr>
        <p:txBody>
          <a:bodyPr wrap="square">
            <a:spAutoFit/>
          </a:bodyPr>
          <a:lstStyle/>
          <a:p>
            <a:r>
              <a:rPr lang="en-IN" sz="2400" b="1" dirty="0" smtClean="0"/>
              <a:t>Convert 2.25 in the form p/q . </a:t>
            </a:r>
          </a:p>
          <a:p>
            <a:endParaRPr lang="en-IN" sz="2000" dirty="0" smtClean="0"/>
          </a:p>
          <a:p>
            <a:r>
              <a:rPr lang="en-IN" sz="2000" b="1" dirty="0" smtClean="0"/>
              <a:t>Solution</a:t>
            </a:r>
            <a:r>
              <a:rPr lang="en-IN" sz="2000" dirty="0" smtClean="0"/>
              <a:t>: </a:t>
            </a:r>
          </a:p>
          <a:p>
            <a:pPr marL="457200" indent="-457200">
              <a:lnSpc>
                <a:spcPct val="150000"/>
              </a:lnSpc>
              <a:buFont typeface="+mj-lt"/>
              <a:buAutoNum type="arabicPeriod"/>
            </a:pPr>
            <a:r>
              <a:rPr lang="en-IN" sz="2000" dirty="0" smtClean="0"/>
              <a:t>Count the number of decimal places. In this case it is two.</a:t>
            </a:r>
          </a:p>
          <a:p>
            <a:pPr marL="457200" indent="-457200">
              <a:lnSpc>
                <a:spcPct val="150000"/>
              </a:lnSpc>
              <a:buFont typeface="+mj-lt"/>
              <a:buAutoNum type="arabicPeriod"/>
            </a:pPr>
            <a:r>
              <a:rPr lang="en-IN" sz="2000" dirty="0" smtClean="0"/>
              <a:t>Write the given number without the decimal point, i.e. 225.</a:t>
            </a:r>
          </a:p>
          <a:p>
            <a:pPr marL="457200" indent="-457200">
              <a:lnSpc>
                <a:spcPct val="150000"/>
              </a:lnSpc>
              <a:buFont typeface="+mj-lt"/>
              <a:buAutoNum type="arabicPeriod"/>
            </a:pPr>
            <a:r>
              <a:rPr lang="en-IN" sz="2000" dirty="0" smtClean="0"/>
              <a:t>Write a number with 225 in the numerator.</a:t>
            </a:r>
          </a:p>
          <a:p>
            <a:pPr marL="457200" indent="-457200">
              <a:lnSpc>
                <a:spcPct val="150000"/>
              </a:lnSpc>
              <a:buFont typeface="+mj-lt"/>
              <a:buAutoNum type="arabicPeriod"/>
            </a:pPr>
            <a:r>
              <a:rPr lang="en-IN" sz="2000" dirty="0" smtClean="0"/>
              <a:t>The denominator is one followed by as many zeroes as is the number of decimal places in the given </a:t>
            </a:r>
            <a:r>
              <a:rPr lang="en-IN" sz="2000" dirty="0" err="1" smtClean="0"/>
              <a:t>number.In</a:t>
            </a:r>
            <a:r>
              <a:rPr lang="en-IN" sz="2000" dirty="0" smtClean="0"/>
              <a:t> this case, the denominator will be 100. </a:t>
            </a:r>
          </a:p>
          <a:p>
            <a:endParaRPr lang="en-IN" sz="2000" dirty="0" smtClean="0"/>
          </a:p>
          <a:p>
            <a:r>
              <a:rPr lang="en-IN" sz="2000" dirty="0" smtClean="0"/>
              <a:t>Therefore, the required number is 225/100. </a:t>
            </a:r>
          </a:p>
          <a:p>
            <a:endParaRPr lang="en-IN" sz="2000" dirty="0" smtClean="0"/>
          </a:p>
          <a:p>
            <a:r>
              <a:rPr lang="en-IN" sz="2000" dirty="0" smtClean="0"/>
              <a:t>Therefore, 2.25 = 225/100 =  9/4  (in lowest form)</a:t>
            </a:r>
            <a:endParaRPr lang="en-IN" sz="2000" dirty="0"/>
          </a:p>
        </p:txBody>
      </p:sp>
      <p:sp>
        <p:nvSpPr>
          <p:cNvPr id="122882" name="AutoShape 2" descr="Math Clipart 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22884" name="AutoShape 4" descr="Math Clipart 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22886" name="AutoShape 6" descr="Math Clipart 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Math Number Colorful Image &amp; Photo (Free Trial) | Bigstock"/>
          <p:cNvPicPr>
            <a:picLocks noChangeAspect="1" noChangeArrowheads="1"/>
          </p:cNvPicPr>
          <p:nvPr/>
        </p:nvPicPr>
        <p:blipFill>
          <a:blip r:embed="rId2"/>
          <a:srcRect b="10713"/>
          <a:stretch>
            <a:fillRect/>
          </a:stretch>
        </p:blipFill>
        <p:spPr bwMode="auto">
          <a:xfrm rot="20819997">
            <a:off x="337708" y="2207617"/>
            <a:ext cx="5432061" cy="3621408"/>
          </a:xfrm>
          <a:prstGeom prst="roundRect">
            <a:avLst>
              <a:gd name="adj" fmla="val 16667"/>
            </a:avLst>
          </a:prstGeom>
          <a:ln>
            <a:noFill/>
          </a:ln>
          <a:effectLst>
            <a:outerShdw blurRad="76200" dist="12700" dir="8100000" sy="-23000" kx="800400" algn="br" rotWithShape="0">
              <a:prstClr val="black">
                <a:alpha val="20000"/>
              </a:prst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Title 2"/>
          <p:cNvSpPr>
            <a:spLocks noGrp="1"/>
          </p:cNvSpPr>
          <p:nvPr>
            <p:ph type="ctrTitle"/>
          </p:nvPr>
        </p:nvSpPr>
        <p:spPr>
          <a:xfrm>
            <a:off x="285720" y="1643050"/>
            <a:ext cx="8001056" cy="2714644"/>
          </a:xfrm>
          <a:noFill/>
          <a:ln w="9525">
            <a:noFill/>
            <a:miter lim="800000"/>
            <a:headEnd/>
            <a:tailEnd/>
          </a:ln>
          <a:effectLst>
            <a:outerShdw blurRad="152400" dist="317500" dir="5400000" sx="90000" sy="-19000" rotWithShape="0">
              <a:prstClr val="black">
                <a:alpha val="15000"/>
              </a:prstClr>
            </a:outerShdw>
          </a:effectLst>
        </p:spPr>
        <p:txBody>
          <a:bodyPr vert="horz" wrap="square" lIns="91440" tIns="45720" rIns="91440" bIns="45720" numCol="1" anchor="ctr" anchorCtr="0" compatLnSpc="1">
            <a:prstTxWarp prst="textNoShape">
              <a:avLst/>
            </a:prstTxWarp>
          </a:bodyPr>
          <a:lstStyle/>
          <a:p>
            <a:pPr algn="ctr"/>
            <a:r>
              <a:rPr lang="en-IN" sz="5400" dirty="0" smtClean="0">
                <a:solidFill>
                  <a:srgbClr val="35249C"/>
                </a:solidFill>
                <a:latin typeface="Eras Bold ITC" pitchFamily="34" charset="0"/>
              </a:rPr>
              <a:t>OPERATIONS ON DECIMAL NUMBERS</a:t>
            </a:r>
          </a:p>
        </p:txBody>
      </p:sp>
      <p:pic>
        <p:nvPicPr>
          <p:cNvPr id="46082" name="Picture 2" descr="Math, mathematics symbol. Calculation, calculator concept. Plus ..."/>
          <p:cNvPicPr>
            <a:picLocks noChangeAspect="1" noChangeArrowheads="1"/>
          </p:cNvPicPr>
          <p:nvPr/>
        </p:nvPicPr>
        <p:blipFill>
          <a:blip r:embed="rId3" cstate="print">
            <a:clrChange>
              <a:clrFrom>
                <a:srgbClr val="FFFFFF"/>
              </a:clrFrom>
              <a:clrTo>
                <a:srgbClr val="FFFFFF">
                  <a:alpha val="0"/>
                </a:srgbClr>
              </a:clrTo>
            </a:clrChange>
          </a:blip>
          <a:srcRect r="2778" b="12037"/>
          <a:stretch>
            <a:fillRect/>
          </a:stretch>
        </p:blipFill>
        <p:spPr bwMode="auto">
          <a:xfrm>
            <a:off x="6072198" y="3757710"/>
            <a:ext cx="2857520" cy="2886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Eras Bold ITC" pitchFamily="34" charset="0"/>
              </a:rPr>
              <a:t>Addition </a:t>
            </a:r>
            <a:endParaRPr lang="en-IN" sz="4000" dirty="0">
              <a:latin typeface="Eras Bold ITC" pitchFamily="34" charset="0"/>
            </a:endParaRPr>
          </a:p>
        </p:txBody>
      </p:sp>
      <p:pic>
        <p:nvPicPr>
          <p:cNvPr id="41986" name="Picture 2" descr="Review Decimal And Fraction Operations - Lessons - Tes Teach"/>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472424" y="1571612"/>
            <a:ext cx="7671576" cy="4143404"/>
          </a:xfrm>
          <a:prstGeom prst="rect">
            <a:avLst/>
          </a:prstGeom>
          <a:noFill/>
        </p:spPr>
      </p:pic>
      <p:sp>
        <p:nvSpPr>
          <p:cNvPr id="107522" name="AutoShape 2" descr="Addition Sign - Symbol Plus Png , Free Transparent Clipart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7524" name="AutoShape 4" descr="Addition Sign - Symbol Plus Png , Free Transparent Clipart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8" name="Picture 7" descr="download (1).png"/>
          <p:cNvPicPr>
            <a:picLocks noChangeAspect="1"/>
          </p:cNvPicPr>
          <p:nvPr/>
        </p:nvPicPr>
        <p:blipFill>
          <a:blip r:embed="rId3">
            <a:clrChange>
              <a:clrFrom>
                <a:srgbClr val="FFFFFF"/>
              </a:clrFrom>
              <a:clrTo>
                <a:srgbClr val="FFFFFF">
                  <a:alpha val="0"/>
                </a:srgbClr>
              </a:clrTo>
            </a:clrChange>
          </a:blip>
          <a:srcRect t="15235" r="1389" b="26359"/>
          <a:stretch>
            <a:fillRect/>
          </a:stretch>
        </p:blipFill>
        <p:spPr>
          <a:xfrm>
            <a:off x="6286512" y="0"/>
            <a:ext cx="2857488" cy="2143116"/>
          </a:xfrm>
          <a:prstGeom prst="rect">
            <a:avLst/>
          </a:prstGeom>
        </p:spPr>
      </p:pic>
      <p:sp>
        <p:nvSpPr>
          <p:cNvPr id="107526" name="AutoShape 6" descr="Addition Sign - Symbol Plus Png , Free Transparent Clipart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188912"/>
            <a:ext cx="7786709" cy="954072"/>
          </a:xfrm>
        </p:spPr>
        <p:txBody>
          <a:bodyPr/>
          <a:lstStyle/>
          <a:p>
            <a:r>
              <a:rPr lang="en-US" dirty="0" smtClean="0">
                <a:latin typeface="Eras Bold ITC" pitchFamily="34" charset="0"/>
              </a:rPr>
              <a:t>Common error when adding decimals</a:t>
            </a:r>
            <a:endParaRPr lang="en-IN" dirty="0">
              <a:latin typeface="Eras Bold ITC" pitchFamily="34" charset="0"/>
            </a:endParaRPr>
          </a:p>
        </p:txBody>
      </p:sp>
      <p:pic>
        <p:nvPicPr>
          <p:cNvPr id="44034" name="Picture 2" descr="How to Add and Subtract Decimals"/>
          <p:cNvPicPr>
            <a:picLocks noChangeAspect="1" noChangeArrowheads="1"/>
          </p:cNvPicPr>
          <p:nvPr/>
        </p:nvPicPr>
        <p:blipFill>
          <a:blip r:embed="rId2">
            <a:clrChange>
              <a:clrFrom>
                <a:srgbClr val="000000"/>
              </a:clrFrom>
              <a:clrTo>
                <a:srgbClr val="000000">
                  <a:alpha val="0"/>
                </a:srgbClr>
              </a:clrTo>
            </a:clrChange>
          </a:blip>
          <a:srcRect t="13195" r="-4255"/>
          <a:stretch>
            <a:fillRect/>
          </a:stretch>
        </p:blipFill>
        <p:spPr bwMode="auto">
          <a:xfrm>
            <a:off x="1285852" y="1357298"/>
            <a:ext cx="6072230" cy="5143536"/>
          </a:xfrm>
          <a:prstGeom prst="rect">
            <a:avLst/>
          </a:prstGeom>
          <a:noFill/>
        </p:spPr>
      </p:pic>
      <p:pic>
        <p:nvPicPr>
          <p:cNvPr id="4" name="Picture 4" descr="Plus minus toy Stock Photos and Images | agefotostock"/>
          <p:cNvPicPr>
            <a:picLocks noChangeAspect="1" noChangeArrowheads="1"/>
          </p:cNvPicPr>
          <p:nvPr/>
        </p:nvPicPr>
        <p:blipFill>
          <a:blip r:embed="rId3"/>
          <a:srcRect t="8562" r="48437" b="16095"/>
          <a:stretch>
            <a:fillRect/>
          </a:stretch>
        </p:blipFill>
        <p:spPr bwMode="auto">
          <a:xfrm>
            <a:off x="6500826" y="928670"/>
            <a:ext cx="2428860" cy="2914698"/>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ow Do You Subtract Decimals? -- Virtual Nerd can help"/>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643042" y="1285860"/>
            <a:ext cx="6500858" cy="3654330"/>
          </a:xfrm>
          <a:prstGeom prst="rect">
            <a:avLst/>
          </a:prstGeom>
          <a:noFill/>
        </p:spPr>
      </p:pic>
      <p:sp>
        <p:nvSpPr>
          <p:cNvPr id="5" name="Title 4"/>
          <p:cNvSpPr>
            <a:spLocks noGrp="1"/>
          </p:cNvSpPr>
          <p:nvPr>
            <p:ph type="title"/>
          </p:nvPr>
        </p:nvSpPr>
        <p:spPr/>
        <p:txBody>
          <a:bodyPr/>
          <a:lstStyle/>
          <a:p>
            <a:r>
              <a:rPr lang="en-US" sz="4000" dirty="0" smtClean="0">
                <a:latin typeface="Eras Bold ITC" pitchFamily="34" charset="0"/>
              </a:rPr>
              <a:t>Subtraction </a:t>
            </a:r>
            <a:endParaRPr lang="en-IN" sz="4000" dirty="0">
              <a:latin typeface="Eras Bold ITC" pitchFamily="34" charset="0"/>
            </a:endParaRPr>
          </a:p>
        </p:txBody>
      </p:sp>
      <p:pic>
        <p:nvPicPr>
          <p:cNvPr id="4" name="Picture 4" descr="Surprising Children Stock Illustrations, Images &amp; Vectors ..."/>
          <p:cNvPicPr>
            <a:picLocks noChangeAspect="1" noChangeArrowheads="1"/>
          </p:cNvPicPr>
          <p:nvPr/>
        </p:nvPicPr>
        <p:blipFill>
          <a:blip r:embed="rId3"/>
          <a:srcRect b="6874"/>
          <a:stretch>
            <a:fillRect/>
          </a:stretch>
        </p:blipFill>
        <p:spPr bwMode="auto">
          <a:xfrm>
            <a:off x="6241542" y="4557758"/>
            <a:ext cx="2857488" cy="2257866"/>
          </a:xfrm>
          <a:prstGeom prst="rect">
            <a:avLst/>
          </a:prstGeom>
          <a:noFill/>
        </p:spPr>
      </p:pic>
      <p:pic>
        <p:nvPicPr>
          <p:cNvPr id="105476" name="Picture 4" descr="Plus minus toy Stock Photos and Images | agefotostock"/>
          <p:cNvPicPr>
            <a:picLocks noChangeAspect="1" noChangeArrowheads="1"/>
          </p:cNvPicPr>
          <p:nvPr/>
        </p:nvPicPr>
        <p:blipFill>
          <a:blip r:embed="rId4"/>
          <a:srcRect l="51563" t="6849" r="2734" b="17808"/>
          <a:stretch>
            <a:fillRect/>
          </a:stretch>
        </p:blipFill>
        <p:spPr bwMode="auto">
          <a:xfrm>
            <a:off x="7000892" y="0"/>
            <a:ext cx="2143108" cy="2417865"/>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812" y="188912"/>
            <a:ext cx="7596187" cy="1454138"/>
          </a:xfrm>
        </p:spPr>
        <p:txBody>
          <a:bodyPr/>
          <a:lstStyle/>
          <a:p>
            <a:r>
              <a:rPr lang="en-US" sz="4000" dirty="0" smtClean="0">
                <a:latin typeface="Eras Bold ITC" pitchFamily="34" charset="0"/>
              </a:rPr>
              <a:t>Common error when multiplying decimals</a:t>
            </a:r>
            <a:endParaRPr lang="en-IN" sz="4000" dirty="0" smtClean="0">
              <a:latin typeface="Eras Bold ITC" pitchFamily="34" charset="0"/>
            </a:endParaRPr>
          </a:p>
        </p:txBody>
      </p:sp>
      <p:pic>
        <p:nvPicPr>
          <p:cNvPr id="47106" name="Picture 2" descr="Multiplying Decimals"/>
          <p:cNvPicPr>
            <a:picLocks noChangeAspect="1" noChangeArrowheads="1"/>
          </p:cNvPicPr>
          <p:nvPr/>
        </p:nvPicPr>
        <p:blipFill>
          <a:blip r:embed="rId2">
            <a:clrChange>
              <a:clrFrom>
                <a:srgbClr val="000000"/>
              </a:clrFrom>
              <a:clrTo>
                <a:srgbClr val="000000">
                  <a:alpha val="0"/>
                </a:srgbClr>
              </a:clrTo>
            </a:clrChange>
            <a:lum bright="-10000"/>
          </a:blip>
          <a:srcRect t="11804" r="4147"/>
          <a:stretch>
            <a:fillRect/>
          </a:stretch>
        </p:blipFill>
        <p:spPr bwMode="auto">
          <a:xfrm>
            <a:off x="1428728" y="1571612"/>
            <a:ext cx="5583030" cy="4572032"/>
          </a:xfrm>
          <a:prstGeom prst="rect">
            <a:avLst/>
          </a:prstGeom>
          <a:noFill/>
        </p:spPr>
      </p:pic>
      <p:pic>
        <p:nvPicPr>
          <p:cNvPr id="104450" name="Picture 2" descr="Sign Character Cartoon Multiply Sign Logo Stock Vector (Royalty ..."/>
          <p:cNvPicPr>
            <a:picLocks noChangeAspect="1" noChangeArrowheads="1"/>
          </p:cNvPicPr>
          <p:nvPr/>
        </p:nvPicPr>
        <p:blipFill>
          <a:blip r:embed="rId3">
            <a:clrChange>
              <a:clrFrom>
                <a:srgbClr val="FFFFFF"/>
              </a:clrFrom>
              <a:clrTo>
                <a:srgbClr val="FFFFFF">
                  <a:alpha val="0"/>
                </a:srgbClr>
              </a:clrTo>
            </a:clrChange>
          </a:blip>
          <a:srcRect b="5714"/>
          <a:stretch>
            <a:fillRect/>
          </a:stretch>
        </p:blipFill>
        <p:spPr bwMode="auto">
          <a:xfrm>
            <a:off x="6724326" y="3071810"/>
            <a:ext cx="2419674" cy="2357454"/>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214290"/>
            <a:ext cx="7572396" cy="792162"/>
          </a:xfrm>
        </p:spPr>
        <p:txBody>
          <a:bodyPr/>
          <a:lstStyle/>
          <a:p>
            <a:r>
              <a:rPr lang="en-US" sz="4000" dirty="0" smtClean="0">
                <a:latin typeface="Eras Bold ITC" pitchFamily="34" charset="0"/>
              </a:rPr>
              <a:t>Multiplication </a:t>
            </a:r>
            <a:endParaRPr lang="en-IN" sz="4000" dirty="0" smtClean="0">
              <a:latin typeface="Eras Bold ITC" pitchFamily="34" charset="0"/>
            </a:endParaRPr>
          </a:p>
        </p:txBody>
      </p:sp>
      <p:pic>
        <p:nvPicPr>
          <p:cNvPr id="45058" name="Picture 2" descr="Multiplication with Decimals and Some Examples - Elementary Math"/>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00166" y="2285992"/>
            <a:ext cx="7286676" cy="3857652"/>
          </a:xfrm>
          <a:prstGeom prst="rect">
            <a:avLst/>
          </a:prstGeom>
          <a:noFill/>
        </p:spPr>
      </p:pic>
      <p:sp>
        <p:nvSpPr>
          <p:cNvPr id="103426" name="AutoShape 2" descr="Red Multiplication Symbol PNG Images &amp; PSDs for Downloa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03428" name="Picture 4" descr="Okay Cartoon Multiply Of A Delete Sign Vector Illustration Royalty ..."/>
          <p:cNvPicPr>
            <a:picLocks noChangeAspect="1" noChangeArrowheads="1"/>
          </p:cNvPicPr>
          <p:nvPr/>
        </p:nvPicPr>
        <p:blipFill>
          <a:blip r:embed="rId3">
            <a:clrChange>
              <a:clrFrom>
                <a:srgbClr val="FFFFFF"/>
              </a:clrFrom>
              <a:clrTo>
                <a:srgbClr val="FFFFFF">
                  <a:alpha val="0"/>
                </a:srgbClr>
              </a:clrTo>
            </a:clrChange>
          </a:blip>
          <a:srcRect l="8389" t="10570" r="12751" b="17282"/>
          <a:stretch>
            <a:fillRect/>
          </a:stretch>
        </p:blipFill>
        <p:spPr bwMode="auto">
          <a:xfrm>
            <a:off x="6143636" y="0"/>
            <a:ext cx="2714644" cy="2483622"/>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188912"/>
            <a:ext cx="7535885" cy="954071"/>
          </a:xfrm>
        </p:spPr>
        <p:txBody>
          <a:bodyPr/>
          <a:lstStyle/>
          <a:p>
            <a:r>
              <a:rPr lang="en-US" sz="3200" dirty="0" smtClean="0">
                <a:latin typeface="Eras Bold ITC" pitchFamily="34" charset="0"/>
              </a:rPr>
              <a:t>Multiplication of Decimals is fun…</a:t>
            </a:r>
            <a:endParaRPr lang="en-IN" sz="3200" dirty="0">
              <a:latin typeface="Eras Bold ITC" pitchFamily="34" charset="0"/>
            </a:endParaRPr>
          </a:p>
        </p:txBody>
      </p:sp>
      <p:pic>
        <p:nvPicPr>
          <p:cNvPr id="49154" name="Picture 2" descr="Warm Up Multiply  ,240    ppt download"/>
          <p:cNvPicPr>
            <a:picLocks noChangeAspect="1" noChangeArrowheads="1"/>
          </p:cNvPicPr>
          <p:nvPr/>
        </p:nvPicPr>
        <p:blipFill>
          <a:blip r:embed="rId2">
            <a:clrChange>
              <a:clrFrom>
                <a:srgbClr val="FFFFFF"/>
              </a:clrFrom>
              <a:clrTo>
                <a:srgbClr val="FFFFFF">
                  <a:alpha val="0"/>
                </a:srgbClr>
              </a:clrTo>
            </a:clrChange>
          </a:blip>
          <a:srcRect l="732" t="13672" r="1122" b="9179"/>
          <a:stretch>
            <a:fillRect/>
          </a:stretch>
        </p:blipFill>
        <p:spPr bwMode="auto">
          <a:xfrm>
            <a:off x="1388908" y="1000108"/>
            <a:ext cx="7755092" cy="4572032"/>
          </a:xfrm>
          <a:prstGeom prst="rect">
            <a:avLst/>
          </a:prstGeom>
          <a:noFill/>
        </p:spPr>
      </p:pic>
      <p:sp>
        <p:nvSpPr>
          <p:cNvPr id="4" name="Rounded Rectangle 3"/>
          <p:cNvSpPr/>
          <p:nvPr/>
        </p:nvSpPr>
        <p:spPr>
          <a:xfrm>
            <a:off x="0" y="0"/>
            <a:ext cx="1357290" cy="6858000"/>
          </a:xfrm>
          <a:prstGeom prst="roundRect">
            <a:avLst>
              <a:gd name="adj" fmla="val 25061"/>
            </a:avLst>
          </a:prstGeom>
          <a:no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4400" b="1" dirty="0" smtClean="0">
                <a:solidFill>
                  <a:srgbClr val="FFFF00"/>
                </a:solidFill>
                <a:latin typeface="Eras Bold ITC" pitchFamily="34" charset="0"/>
              </a:rPr>
              <a:t>ACTIVITY</a:t>
            </a:r>
            <a:endParaRPr lang="en-IN" sz="4400" b="1" dirty="0">
              <a:solidFill>
                <a:srgbClr val="FFFF00"/>
              </a:solidFill>
              <a:latin typeface="Eras Bold ITC" pitchFamily="34" charset="0"/>
            </a:endParaRPr>
          </a:p>
        </p:txBody>
      </p:sp>
      <p:sp>
        <p:nvSpPr>
          <p:cNvPr id="5" name="TextBox 4"/>
          <p:cNvSpPr txBox="1"/>
          <p:nvPr/>
        </p:nvSpPr>
        <p:spPr>
          <a:xfrm>
            <a:off x="1643042" y="5500702"/>
            <a:ext cx="7215238" cy="523220"/>
          </a:xfrm>
          <a:prstGeom prst="rect">
            <a:avLst/>
          </a:prstGeom>
          <a:noFill/>
        </p:spPr>
        <p:txBody>
          <a:bodyPr wrap="square" rtlCol="0">
            <a:spAutoFit/>
          </a:bodyPr>
          <a:lstStyle/>
          <a:p>
            <a:r>
              <a:rPr lang="en-US" sz="2800" b="1" dirty="0" smtClean="0">
                <a:solidFill>
                  <a:srgbClr val="FF0000"/>
                </a:solidFill>
                <a:latin typeface="Eras Bold ITC" pitchFamily="34" charset="0"/>
              </a:rPr>
              <a:t>Try yourself …….</a:t>
            </a:r>
            <a:endParaRPr lang="en-IN" sz="2800" b="1" dirty="0">
              <a:solidFill>
                <a:srgbClr val="FF0000"/>
              </a:solidFill>
              <a:latin typeface="Eras Bold ITC" pitchFamily="34" charset="0"/>
            </a:endParaRPr>
          </a:p>
        </p:txBody>
      </p:sp>
      <p:sp>
        <p:nvSpPr>
          <p:cNvPr id="6" name="TextBox 5"/>
          <p:cNvSpPr txBox="1"/>
          <p:nvPr/>
        </p:nvSpPr>
        <p:spPr>
          <a:xfrm>
            <a:off x="3143240" y="6072206"/>
            <a:ext cx="5143536" cy="523220"/>
          </a:xfrm>
          <a:prstGeom prst="rect">
            <a:avLst/>
          </a:prstGeom>
          <a:noFill/>
        </p:spPr>
        <p:txBody>
          <a:bodyPr wrap="square" rtlCol="0">
            <a:spAutoFit/>
          </a:bodyPr>
          <a:lstStyle/>
          <a:p>
            <a:pPr algn="ctr"/>
            <a:r>
              <a:rPr lang="en-US" sz="2800" b="1" dirty="0" smtClean="0">
                <a:solidFill>
                  <a:srgbClr val="002060"/>
                </a:solidFill>
                <a:latin typeface="Arial Black" pitchFamily="34" charset="0"/>
                <a:cs typeface="Times New Roman" pitchFamily="18" charset="0"/>
              </a:rPr>
              <a:t>0.3 x 0.5   ;     5 x 0.6  </a:t>
            </a:r>
            <a:endParaRPr lang="en-IN" sz="2800" b="1" dirty="0">
              <a:solidFill>
                <a:srgbClr val="002060"/>
              </a:solidFill>
              <a:latin typeface="Arial Black"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Divide Decimals</a:t>
            </a:r>
            <a:endParaRPr lang="en-IN" dirty="0"/>
          </a:p>
        </p:txBody>
      </p:sp>
      <p:pic>
        <p:nvPicPr>
          <p:cNvPr id="48130" name="Picture 2" descr="Dividing a decimal by another Decimal (solutions, examples, videos)"/>
          <p:cNvPicPr>
            <a:picLocks noChangeAspect="1" noChangeArrowheads="1"/>
          </p:cNvPicPr>
          <p:nvPr/>
        </p:nvPicPr>
        <p:blipFill>
          <a:blip r:embed="rId2">
            <a:clrChange>
              <a:clrFrom>
                <a:srgbClr val="FFFFFF"/>
              </a:clrFrom>
              <a:clrTo>
                <a:srgbClr val="FFFFFF">
                  <a:alpha val="0"/>
                </a:srgbClr>
              </a:clrTo>
            </a:clrChange>
            <a:lum bright="-20000"/>
          </a:blip>
          <a:srcRect t="14754"/>
          <a:stretch>
            <a:fillRect/>
          </a:stretch>
        </p:blipFill>
        <p:spPr bwMode="auto">
          <a:xfrm>
            <a:off x="2455328" y="2786058"/>
            <a:ext cx="6643702" cy="4000528"/>
          </a:xfrm>
          <a:prstGeom prst="rect">
            <a:avLst/>
          </a:prstGeom>
          <a:noFill/>
        </p:spPr>
      </p:pic>
      <p:pic>
        <p:nvPicPr>
          <p:cNvPr id="48131"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786050" y="1000108"/>
            <a:ext cx="5143536" cy="1857388"/>
          </a:xfrm>
          <a:prstGeom prst="rect">
            <a:avLst/>
          </a:prstGeom>
          <a:noFill/>
          <a:ln w="9525">
            <a:noFill/>
            <a:miter lim="800000"/>
            <a:headEnd/>
            <a:tailEnd/>
          </a:ln>
          <a:effectLst/>
        </p:spPr>
      </p:pic>
      <p:sp>
        <p:nvSpPr>
          <p:cNvPr id="5" name="Right Arrow Callout 4"/>
          <p:cNvSpPr/>
          <p:nvPr/>
        </p:nvSpPr>
        <p:spPr>
          <a:xfrm>
            <a:off x="290174" y="1285860"/>
            <a:ext cx="2143140" cy="714380"/>
          </a:xfrm>
          <a:prstGeom prst="rightArrowCallout">
            <a:avLst>
              <a:gd name="adj1" fmla="val 25000"/>
              <a:gd name="adj2" fmla="val 25000"/>
              <a:gd name="adj3" fmla="val 3759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Method - 1</a:t>
            </a:r>
            <a:endParaRPr lang="en-IN" dirty="0"/>
          </a:p>
        </p:txBody>
      </p:sp>
      <p:sp>
        <p:nvSpPr>
          <p:cNvPr id="6" name="Right Arrow Callout 5"/>
          <p:cNvSpPr/>
          <p:nvPr/>
        </p:nvSpPr>
        <p:spPr>
          <a:xfrm>
            <a:off x="327178" y="4071942"/>
            <a:ext cx="2143140" cy="714380"/>
          </a:xfrm>
          <a:prstGeom prst="rightArrowCallout">
            <a:avLst>
              <a:gd name="adj1" fmla="val 25000"/>
              <a:gd name="adj2" fmla="val 25000"/>
              <a:gd name="adj3" fmla="val 48082"/>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Method - 2</a:t>
            </a:r>
            <a:endParaRPr lang="en-IN" dirty="0"/>
          </a:p>
        </p:txBody>
      </p:sp>
      <p:sp>
        <p:nvSpPr>
          <p:cNvPr id="101378" name="AutoShape 2" descr="Division Math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8" name="Picture 7" descr="b8d996e04cb2c445cc0b7728be0f3a58_math-clipart-division-math-division-transparent-free-for-download-_3500-3500.jpeg"/>
          <p:cNvPicPr>
            <a:picLocks noChangeAspect="1"/>
          </p:cNvPicPr>
          <p:nvPr/>
        </p:nvPicPr>
        <p:blipFill>
          <a:blip r:embed="rId4" cstate="print">
            <a:clrChange>
              <a:clrFrom>
                <a:srgbClr val="FFFFFF"/>
              </a:clrFrom>
              <a:clrTo>
                <a:srgbClr val="FFFFFF">
                  <a:alpha val="0"/>
                </a:srgbClr>
              </a:clrTo>
            </a:clrChange>
          </a:blip>
          <a:stretch>
            <a:fillRect/>
          </a:stretch>
        </p:blipFill>
        <p:spPr>
          <a:xfrm>
            <a:off x="6929446" y="0"/>
            <a:ext cx="2214554" cy="221455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Introduction</a:t>
            </a:r>
            <a:endParaRPr lang="en-IN" dirty="0"/>
          </a:p>
        </p:txBody>
      </p:sp>
      <p:pic>
        <p:nvPicPr>
          <p:cNvPr id="5" name="Rational Numbers1.wmv">
            <a:hlinkClick r:id="" action="ppaction://media"/>
          </p:cNvPr>
          <p:cNvPicPr>
            <a:picLocks noGrp="1" noRot="1" noChangeAspect="1"/>
          </p:cNvPicPr>
          <p:nvPr>
            <p:ph idx="1"/>
            <a:videoFile r:link="rId1"/>
          </p:nvPr>
        </p:nvPicPr>
        <p:blipFill>
          <a:blip r:embed="rId3"/>
          <a:stretch>
            <a:fillRect/>
          </a:stretch>
        </p:blipFill>
        <p:spPr>
          <a:xfrm>
            <a:off x="2208213" y="2146300"/>
            <a:ext cx="6096000"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944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071934" cy="1000108"/>
          </a:xfrm>
          <a:solidFill>
            <a:schemeClr val="bg1"/>
          </a:solidFill>
        </p:spPr>
        <p:txBody>
          <a:bodyPr/>
          <a:lstStyle/>
          <a:p>
            <a:r>
              <a:rPr lang="en-US" sz="4000" dirty="0" smtClean="0">
                <a:latin typeface="Eras Bold ITC" pitchFamily="34" charset="0"/>
              </a:rPr>
              <a:t>Mind Mapping </a:t>
            </a:r>
            <a:endParaRPr lang="en-IN" sz="4000" dirty="0">
              <a:latin typeface="Eras Bold ITC" pitchFamily="34" charset="0"/>
            </a:endParaRPr>
          </a:p>
        </p:txBody>
      </p:sp>
      <p:grpSp>
        <p:nvGrpSpPr>
          <p:cNvPr id="8" name="Group 7"/>
          <p:cNvGrpSpPr/>
          <p:nvPr/>
        </p:nvGrpSpPr>
        <p:grpSpPr>
          <a:xfrm>
            <a:off x="-1" y="1000108"/>
            <a:ext cx="8929719" cy="5857892"/>
            <a:chOff x="-1" y="1000108"/>
            <a:chExt cx="9072563" cy="5753286"/>
          </a:xfrm>
        </p:grpSpPr>
        <p:pic>
          <p:nvPicPr>
            <p:cNvPr id="52226" name="Picture 2"/>
            <p:cNvPicPr>
              <a:picLocks noChangeAspect="1" noChangeArrowheads="1"/>
            </p:cNvPicPr>
            <p:nvPr/>
          </p:nvPicPr>
          <p:blipFill>
            <a:blip r:embed="rId2"/>
            <a:srcRect/>
            <a:stretch>
              <a:fillRect/>
            </a:stretch>
          </p:blipFill>
          <p:spPr bwMode="auto">
            <a:xfrm>
              <a:off x="-1" y="1000108"/>
              <a:ext cx="7858149" cy="5753286"/>
            </a:xfrm>
            <a:prstGeom prst="rect">
              <a:avLst/>
            </a:prstGeom>
            <a:noFill/>
            <a:ln w="9525">
              <a:noFill/>
              <a:miter lim="800000"/>
              <a:headEnd/>
              <a:tailEnd/>
            </a:ln>
            <a:effectLst/>
          </p:spPr>
        </p:pic>
        <p:sp>
          <p:nvSpPr>
            <p:cNvPr id="4" name="TextBox 3"/>
            <p:cNvSpPr txBox="1"/>
            <p:nvPr/>
          </p:nvSpPr>
          <p:spPr>
            <a:xfrm>
              <a:off x="7000892" y="2000240"/>
              <a:ext cx="1853927" cy="272053"/>
            </a:xfrm>
            <a:prstGeom prst="rect">
              <a:avLst/>
            </a:prstGeom>
            <a:noFill/>
          </p:spPr>
          <p:txBody>
            <a:bodyPr wrap="square" rtlCol="0">
              <a:spAutoFit/>
            </a:bodyPr>
            <a:lstStyle/>
            <a:p>
              <a:r>
                <a:rPr lang="en-US" sz="1200" dirty="0" smtClean="0"/>
                <a:t>Terminating Decimals</a:t>
              </a:r>
              <a:endParaRPr lang="en-IN" sz="1200" dirty="0"/>
            </a:p>
          </p:txBody>
        </p:sp>
        <p:sp>
          <p:nvSpPr>
            <p:cNvPr id="5" name="TextBox 4"/>
            <p:cNvSpPr txBox="1"/>
            <p:nvPr/>
          </p:nvSpPr>
          <p:spPr>
            <a:xfrm>
              <a:off x="7000892" y="2387411"/>
              <a:ext cx="2071670" cy="276999"/>
            </a:xfrm>
            <a:prstGeom prst="rect">
              <a:avLst/>
            </a:prstGeom>
            <a:noFill/>
          </p:spPr>
          <p:txBody>
            <a:bodyPr wrap="square" rtlCol="0">
              <a:spAutoFit/>
            </a:bodyPr>
            <a:lstStyle/>
            <a:p>
              <a:r>
                <a:rPr lang="en-US" sz="1200" dirty="0" smtClean="0"/>
                <a:t>Non-terminating Decimals</a:t>
              </a:r>
              <a:endParaRPr lang="en-IN" sz="1200" dirty="0"/>
            </a:p>
          </p:txBody>
        </p:sp>
        <p:sp>
          <p:nvSpPr>
            <p:cNvPr id="7" name="TextBox 6"/>
            <p:cNvSpPr txBox="1"/>
            <p:nvPr/>
          </p:nvSpPr>
          <p:spPr>
            <a:xfrm>
              <a:off x="3944048" y="2285992"/>
              <a:ext cx="2071702" cy="428628"/>
            </a:xfrm>
            <a:prstGeom prst="rect">
              <a:avLst/>
            </a:prstGeom>
            <a:noFill/>
          </p:spPr>
          <p:txBody>
            <a:bodyPr wrap="square" lIns="108000" rIns="108000" bIns="144000" rtlCol="0">
              <a:noAutofit/>
              <a:scene3d>
                <a:camera prst="orthographicFront">
                  <a:rot lat="0" lon="0" rev="600000"/>
                </a:camera>
                <a:lightRig rig="threePt" dir="t"/>
              </a:scene3d>
              <a:sp3d z="6350"/>
            </a:bodyPr>
            <a:lstStyle/>
            <a:p>
              <a:pPr algn="ctr"/>
              <a:r>
                <a:rPr lang="en-US" sz="1200" b="1" dirty="0" smtClean="0"/>
                <a:t>As Decimals</a:t>
              </a:r>
              <a:endParaRPr lang="en-IN" sz="1200" b="1" dirty="0"/>
            </a:p>
          </p:txBody>
        </p:sp>
      </p:grpSp>
      <p:sp>
        <p:nvSpPr>
          <p:cNvPr id="100356" name="AutoShape 4" descr="The Most Popular Mind Mapping Software On The - Tipito - Fre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0" name="Picture 9" descr="201-2012223_the-most-popular-mind-mapping-software-on-the-tipito.png"/>
          <p:cNvPicPr>
            <a:picLocks noChangeAspect="1"/>
          </p:cNvPicPr>
          <p:nvPr/>
        </p:nvPicPr>
        <p:blipFill>
          <a:blip r:embed="rId3">
            <a:clrChange>
              <a:clrFrom>
                <a:srgbClr val="EDEDED"/>
              </a:clrFrom>
              <a:clrTo>
                <a:srgbClr val="EDEDED">
                  <a:alpha val="0"/>
                </a:srgbClr>
              </a:clrTo>
            </a:clrChange>
          </a:blip>
          <a:srcRect l="29464" t="8860" r="34821" b="8861"/>
          <a:stretch>
            <a:fillRect/>
          </a:stretch>
        </p:blipFill>
        <p:spPr>
          <a:xfrm>
            <a:off x="7215206" y="199300"/>
            <a:ext cx="1428760" cy="1671649"/>
          </a:xfrm>
          <a:prstGeom prst="rect">
            <a:avLst/>
          </a:prstGeom>
        </p:spPr>
      </p:pic>
      <p:pic>
        <p:nvPicPr>
          <p:cNvPr id="11" name="Picture 2" descr="Back To School. Happy Children At School Classroom With Teacher ..."/>
          <p:cNvPicPr>
            <a:picLocks noChangeAspect="1" noChangeArrowheads="1"/>
          </p:cNvPicPr>
          <p:nvPr/>
        </p:nvPicPr>
        <p:blipFill>
          <a:blip r:embed="rId4" cstate="print">
            <a:clrChange>
              <a:clrFrom>
                <a:srgbClr val="F4F3D7"/>
              </a:clrFrom>
              <a:clrTo>
                <a:srgbClr val="F4F3D7">
                  <a:alpha val="0"/>
                </a:srgbClr>
              </a:clrTo>
            </a:clrChange>
          </a:blip>
          <a:srcRect/>
          <a:stretch>
            <a:fillRect/>
          </a:stretch>
        </p:blipFill>
        <p:spPr bwMode="auto">
          <a:xfrm>
            <a:off x="6715140" y="4500570"/>
            <a:ext cx="2390941" cy="2357454"/>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IN"/>
          </a:p>
        </p:txBody>
      </p:sp>
      <p:sp>
        <p:nvSpPr>
          <p:cNvPr id="4" name="Subtitle 3"/>
          <p:cNvSpPr>
            <a:spLocks noGrp="1"/>
          </p:cNvSpPr>
          <p:nvPr>
            <p:ph type="subTitle" idx="1"/>
          </p:nvPr>
        </p:nvSpPr>
        <p:spPr/>
        <p:txBody>
          <a:bodyPr/>
          <a:lstStyle/>
          <a:p>
            <a:endParaRPr lang="en-IN"/>
          </a:p>
        </p:txBody>
      </p:sp>
      <p:pic>
        <p:nvPicPr>
          <p:cNvPr id="53252" name="Picture 4" descr="Full HD Backgrounds Wallpapers - Wallpaper Cave"/>
          <p:cNvPicPr>
            <a:picLocks noChangeAspect="1" noChangeArrowheads="1"/>
          </p:cNvPicPr>
          <p:nvPr/>
        </p:nvPicPr>
        <p:blipFill>
          <a:blip r:embed="rId2"/>
          <a:srcRect/>
          <a:stretch>
            <a:fillRect/>
          </a:stretch>
        </p:blipFill>
        <p:spPr bwMode="auto">
          <a:xfrm>
            <a:off x="-1" y="0"/>
            <a:ext cx="9143999" cy="6858000"/>
          </a:xfrm>
          <a:prstGeom prst="rect">
            <a:avLst/>
          </a:prstGeom>
          <a:noFill/>
        </p:spPr>
      </p:pic>
      <p:pic>
        <p:nvPicPr>
          <p:cNvPr id="53250" name="Picture 2" descr="Thx Q HD wallpaper | Thank you wallpaper, Funny thank you, Thank ..."/>
          <p:cNvPicPr>
            <a:picLocks noChangeAspect="1" noChangeArrowheads="1"/>
          </p:cNvPicPr>
          <p:nvPr/>
        </p:nvPicPr>
        <p:blipFill>
          <a:blip r:embed="rId3"/>
          <a:srcRect l="2083" t="7408" r="9375" b="18518"/>
          <a:stretch>
            <a:fillRect/>
          </a:stretch>
        </p:blipFill>
        <p:spPr bwMode="auto">
          <a:xfrm>
            <a:off x="1714480" y="3857628"/>
            <a:ext cx="5465007" cy="25717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Pencil Character Stock Illustrations – 27,495 Pencil Character ..."/>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21413686">
            <a:off x="7428293" y="2875367"/>
            <a:ext cx="1791578" cy="4013862"/>
          </a:xfrm>
          <a:prstGeom prst="rect">
            <a:avLst/>
          </a:prstGeom>
          <a:noFill/>
        </p:spPr>
      </p:pic>
      <p:sp>
        <p:nvSpPr>
          <p:cNvPr id="2" name="Title 1"/>
          <p:cNvSpPr>
            <a:spLocks noGrp="1"/>
          </p:cNvSpPr>
          <p:nvPr>
            <p:ph type="title"/>
          </p:nvPr>
        </p:nvSpPr>
        <p:spPr/>
        <p:txBody>
          <a:bodyPr vert="horz" lIns="91440" tIns="45720" rIns="91440" bIns="45720" rtlCol="0" anchor="ctr">
            <a:normAutofit/>
          </a:bodyPr>
          <a:lstStyle/>
          <a:p>
            <a:r>
              <a:rPr lang="en-US" dirty="0" smtClean="0">
                <a:latin typeface="Eras Bold ITC" pitchFamily="34" charset="0"/>
              </a:rPr>
              <a:t>RATIONAL NUMBERS</a:t>
            </a:r>
            <a:endParaRPr lang="en-IN" dirty="0" smtClean="0">
              <a:latin typeface="Eras Bold ITC" pitchFamily="34" charset="0"/>
            </a:endParaRPr>
          </a:p>
        </p:txBody>
      </p:sp>
      <p:sp>
        <p:nvSpPr>
          <p:cNvPr id="4" name="Rectangle 3"/>
          <p:cNvSpPr/>
          <p:nvPr/>
        </p:nvSpPr>
        <p:spPr>
          <a:xfrm>
            <a:off x="1357290" y="928670"/>
            <a:ext cx="7786710" cy="2369880"/>
          </a:xfrm>
          <a:prstGeom prst="rect">
            <a:avLst/>
          </a:prstGeom>
        </p:spPr>
        <p:txBody>
          <a:bodyPr wrap="square">
            <a:spAutoFit/>
          </a:bodyPr>
          <a:lstStyle/>
          <a:p>
            <a:pPr algn="just"/>
            <a:r>
              <a:rPr lang="en-IN" sz="2400" dirty="0" smtClean="0"/>
              <a:t>	The numbers which can be expressed in the form p/q where p and q are integers and q ≠ 0 are known as </a:t>
            </a:r>
            <a:r>
              <a:rPr lang="en-IN" sz="2800" b="1" dirty="0" smtClean="0">
                <a:solidFill>
                  <a:srgbClr val="FF0000"/>
                </a:solidFill>
              </a:rPr>
              <a:t>Rational Numbers</a:t>
            </a:r>
            <a:r>
              <a:rPr lang="en-IN" sz="2400" dirty="0" smtClean="0"/>
              <a:t>.  </a:t>
            </a:r>
          </a:p>
          <a:p>
            <a:pPr algn="just"/>
            <a:endParaRPr lang="en-IN" sz="2400" dirty="0" smtClean="0"/>
          </a:p>
          <a:p>
            <a:pPr algn="just"/>
            <a:r>
              <a:rPr lang="en-IN" sz="2400" dirty="0" smtClean="0"/>
              <a:t>For example  : - </a:t>
            </a:r>
          </a:p>
          <a:p>
            <a:pPr algn="just"/>
            <a:endParaRPr lang="en-IN" sz="2400" dirty="0" smtClean="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pic>
        <p:nvPicPr>
          <p:cNvPr id="1029"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786182" y="2428869"/>
            <a:ext cx="3368122" cy="814868"/>
          </a:xfrm>
          <a:prstGeom prst="rect">
            <a:avLst/>
          </a:prstGeom>
          <a:noFill/>
        </p:spPr>
      </p:pic>
      <p:sp>
        <p:nvSpPr>
          <p:cNvPr id="11" name="TextBox 10"/>
          <p:cNvSpPr txBox="1"/>
          <p:nvPr/>
        </p:nvSpPr>
        <p:spPr>
          <a:xfrm>
            <a:off x="1357290" y="3500438"/>
            <a:ext cx="7143800" cy="2739211"/>
          </a:xfrm>
          <a:prstGeom prst="rect">
            <a:avLst/>
          </a:prstGeom>
        </p:spPr>
        <p:txBody>
          <a:bodyPr wrap="square">
            <a:spAutoFit/>
          </a:bodyPr>
          <a:lstStyle/>
          <a:p>
            <a:pPr algn="just"/>
            <a:r>
              <a:rPr lang="en-US" sz="2400" dirty="0" smtClean="0"/>
              <a:t>	Thus, we can say that positive integers, negative integers, zero and common fractions together constitute to form the new system of   </a:t>
            </a:r>
            <a:r>
              <a:rPr lang="en-US" sz="2800" b="1" dirty="0" smtClean="0">
                <a:solidFill>
                  <a:srgbClr val="FF0000"/>
                </a:solidFill>
              </a:rPr>
              <a:t>Rational Numbers. </a:t>
            </a:r>
          </a:p>
          <a:p>
            <a:pPr algn="ctr"/>
            <a:r>
              <a:rPr lang="en-US" sz="2400" b="1" dirty="0" smtClean="0"/>
              <a:t>The set of Rational numbers is infinite </a:t>
            </a:r>
          </a:p>
          <a:p>
            <a:pPr algn="ctr"/>
            <a:r>
              <a:rPr lang="en-US" sz="2400" b="1" dirty="0" smtClean="0"/>
              <a:t>&amp;</a:t>
            </a:r>
          </a:p>
          <a:p>
            <a:pPr algn="ctr"/>
            <a:r>
              <a:rPr lang="en-US" sz="2400" b="1" dirty="0" smtClean="0"/>
              <a:t>is denoted by Q</a:t>
            </a:r>
            <a:endParaRPr lang="en-IN" sz="2800" b="1" dirty="0" smtClean="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Eras Bold ITC" pitchFamily="34" charset="0"/>
              </a:rPr>
              <a:t>Venn Diagram</a:t>
            </a:r>
            <a:endParaRPr lang="en-IN" sz="4000" dirty="0">
              <a:latin typeface="Eras Bold ITC" pitchFamily="34" charset="0"/>
            </a:endParaRPr>
          </a:p>
        </p:txBody>
      </p:sp>
      <p:pic>
        <p:nvPicPr>
          <p:cNvPr id="51202" name="Picture 2" descr="Rational Numbers Diagram (image only) | Rational numbers ..."/>
          <p:cNvPicPr>
            <a:picLocks noChangeAspect="1" noChangeArrowheads="1"/>
          </p:cNvPicPr>
          <p:nvPr/>
        </p:nvPicPr>
        <p:blipFill>
          <a:blip r:embed="rId2">
            <a:lum bright="-10000" contrast="40000"/>
          </a:blip>
          <a:srcRect/>
          <a:stretch>
            <a:fillRect/>
          </a:stretch>
        </p:blipFill>
        <p:spPr bwMode="auto">
          <a:xfrm>
            <a:off x="1357290" y="1155935"/>
            <a:ext cx="7786709" cy="5487775"/>
          </a:xfrm>
          <a:prstGeom prst="rect">
            <a:avLst/>
          </a:prstGeom>
          <a:noFill/>
          <a:scene3d>
            <a:camera prst="orthographicFront"/>
            <a:lightRig rig="threePt" dir="t"/>
          </a:scene3d>
          <a:sp3d z="50800"/>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haracter Clipart: a Collection for Every Taste &amp; Every Project ..."/>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335276" y="1357298"/>
            <a:ext cx="2236592" cy="3471290"/>
          </a:xfrm>
          <a:prstGeom prst="rect">
            <a:avLst/>
          </a:prstGeom>
          <a:noFill/>
        </p:spPr>
      </p:pic>
      <p:sp>
        <p:nvSpPr>
          <p:cNvPr id="3" name="Rounded Rectangle 2"/>
          <p:cNvSpPr/>
          <p:nvPr/>
        </p:nvSpPr>
        <p:spPr>
          <a:xfrm>
            <a:off x="0" y="0"/>
            <a:ext cx="714348" cy="6858000"/>
          </a:xfrm>
          <a:prstGeom prst="roundRect">
            <a:avLst>
              <a:gd name="adj" fmla="val 25061"/>
            </a:avLst>
          </a:prstGeom>
          <a:no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2400" b="1" dirty="0" smtClean="0">
                <a:solidFill>
                  <a:srgbClr val="FFFF00"/>
                </a:solidFill>
                <a:latin typeface="Eras Bold ITC" pitchFamily="34" charset="0"/>
              </a:rPr>
              <a:t>NUMBER SPRINKLE</a:t>
            </a:r>
            <a:endParaRPr lang="en-IN" sz="2400" b="1" dirty="0">
              <a:solidFill>
                <a:srgbClr val="FFFF00"/>
              </a:solidFill>
              <a:latin typeface="Eras Bold ITC" pitchFamily="34" charset="0"/>
            </a:endParaRPr>
          </a:p>
        </p:txBody>
      </p:sp>
      <p:sp>
        <p:nvSpPr>
          <p:cNvPr id="7" name="Slide Number Placeholder 6"/>
          <p:cNvSpPr>
            <a:spLocks noGrp="1"/>
          </p:cNvSpPr>
          <p:nvPr>
            <p:ph type="sldNum" sz="quarter" idx="4294967295"/>
          </p:nvPr>
        </p:nvSpPr>
        <p:spPr>
          <a:xfrm>
            <a:off x="8143900" y="6356350"/>
            <a:ext cx="542900" cy="501650"/>
          </a:xfrm>
          <a:prstGeom prst="rect">
            <a:avLst/>
          </a:prstGeom>
        </p:spPr>
        <p:txBody>
          <a:bodyPr/>
          <a:lstStyle/>
          <a:p>
            <a:pPr algn="r"/>
            <a:fld id="{6BC97952-67F5-43E5-BF05-F15D0B5F084A}" type="slidenum">
              <a:rPr lang="en-IN" smtClean="0"/>
              <a:pPr algn="r"/>
              <a:t>8</a:t>
            </a:fld>
            <a:endParaRPr lang="en-IN" dirty="0"/>
          </a:p>
        </p:txBody>
      </p:sp>
      <p:sp>
        <p:nvSpPr>
          <p:cNvPr id="8" name="Rectangle 7"/>
          <p:cNvSpPr/>
          <p:nvPr/>
        </p:nvSpPr>
        <p:spPr>
          <a:xfrm>
            <a:off x="1357290" y="71414"/>
            <a:ext cx="7786710" cy="1323439"/>
          </a:xfrm>
          <a:prstGeom prst="rect">
            <a:avLst/>
          </a:prstGeom>
        </p:spPr>
        <p:txBody>
          <a:bodyPr wrap="square">
            <a:spAutoFit/>
          </a:bodyPr>
          <a:lstStyle/>
          <a:p>
            <a:pPr algn="just"/>
            <a:r>
              <a:rPr lang="en-IN" sz="2000" dirty="0" smtClean="0"/>
              <a:t>First 'Sprinkle" the numbers on the ice cream scoops in order to classify rational numbers, whole numbers, integers, and natural numbers. Then colour each type of number "Flavour" by referring to the "Flavours'" box.</a:t>
            </a:r>
            <a:endParaRPr lang="en-IN" sz="2000" dirty="0"/>
          </a:p>
        </p:txBody>
      </p:sp>
      <p:grpSp>
        <p:nvGrpSpPr>
          <p:cNvPr id="31" name="Group 30"/>
          <p:cNvGrpSpPr/>
          <p:nvPr/>
        </p:nvGrpSpPr>
        <p:grpSpPr>
          <a:xfrm>
            <a:off x="3000364" y="1500172"/>
            <a:ext cx="4199602" cy="5357828"/>
            <a:chOff x="3087042" y="1500174"/>
            <a:chExt cx="4199602" cy="5357828"/>
          </a:xfrm>
        </p:grpSpPr>
        <p:grpSp>
          <p:nvGrpSpPr>
            <p:cNvPr id="18" name="Group 17"/>
            <p:cNvGrpSpPr/>
            <p:nvPr/>
          </p:nvGrpSpPr>
          <p:grpSpPr>
            <a:xfrm>
              <a:off x="3087042" y="1500174"/>
              <a:ext cx="4199602" cy="3934738"/>
              <a:chOff x="3087042" y="2127876"/>
              <a:chExt cx="4071966" cy="4785493"/>
            </a:xfrm>
          </p:grpSpPr>
          <p:sp>
            <p:nvSpPr>
              <p:cNvPr id="10" name="Oval 9"/>
              <p:cNvSpPr/>
              <p:nvPr/>
            </p:nvSpPr>
            <p:spPr>
              <a:xfrm>
                <a:off x="4357686" y="2357430"/>
                <a:ext cx="1428760" cy="785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Oval 10"/>
              <p:cNvSpPr/>
              <p:nvPr/>
            </p:nvSpPr>
            <p:spPr>
              <a:xfrm>
                <a:off x="4112892" y="2285992"/>
                <a:ext cx="1928826" cy="15001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p:cNvSpPr/>
              <p:nvPr/>
            </p:nvSpPr>
            <p:spPr>
              <a:xfrm>
                <a:off x="3706174" y="2204076"/>
                <a:ext cx="2786082" cy="22145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p:cNvSpPr/>
              <p:nvPr/>
            </p:nvSpPr>
            <p:spPr>
              <a:xfrm>
                <a:off x="3087042" y="2127876"/>
                <a:ext cx="4071966" cy="32147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TextBox 13"/>
              <p:cNvSpPr txBox="1"/>
              <p:nvPr/>
            </p:nvSpPr>
            <p:spPr>
              <a:xfrm>
                <a:off x="4511040" y="2583886"/>
                <a:ext cx="1214446" cy="338554"/>
              </a:xfrm>
              <a:prstGeom prst="rect">
                <a:avLst/>
              </a:prstGeom>
              <a:noFill/>
            </p:spPr>
            <p:txBody>
              <a:bodyPr wrap="square" rtlCol="0">
                <a:spAutoFit/>
              </a:bodyPr>
              <a:lstStyle/>
              <a:p>
                <a:pPr algn="ctr"/>
                <a:r>
                  <a:rPr lang="en-US" sz="1600" dirty="0" smtClean="0"/>
                  <a:t>Natural No.</a:t>
                </a:r>
                <a:endParaRPr lang="en-IN" sz="1600" dirty="0"/>
              </a:p>
            </p:txBody>
          </p:sp>
          <p:sp>
            <p:nvSpPr>
              <p:cNvPr id="15" name="TextBox 14"/>
              <p:cNvSpPr txBox="1"/>
              <p:nvPr/>
            </p:nvSpPr>
            <p:spPr>
              <a:xfrm>
                <a:off x="4500562" y="3214686"/>
                <a:ext cx="1214446" cy="338554"/>
              </a:xfrm>
              <a:prstGeom prst="rect">
                <a:avLst/>
              </a:prstGeom>
              <a:noFill/>
            </p:spPr>
            <p:txBody>
              <a:bodyPr wrap="square" rtlCol="0">
                <a:spAutoFit/>
              </a:bodyPr>
              <a:lstStyle/>
              <a:p>
                <a:pPr algn="ctr"/>
                <a:r>
                  <a:rPr lang="en-US" sz="1600" dirty="0" smtClean="0"/>
                  <a:t>Whole No.</a:t>
                </a:r>
                <a:endParaRPr lang="en-IN" sz="1600" dirty="0"/>
              </a:p>
            </p:txBody>
          </p:sp>
          <p:sp>
            <p:nvSpPr>
              <p:cNvPr id="16" name="TextBox 15"/>
              <p:cNvSpPr txBox="1"/>
              <p:nvPr/>
            </p:nvSpPr>
            <p:spPr>
              <a:xfrm>
                <a:off x="4500562" y="3929066"/>
                <a:ext cx="1214446" cy="338554"/>
              </a:xfrm>
              <a:prstGeom prst="rect">
                <a:avLst/>
              </a:prstGeom>
              <a:noFill/>
            </p:spPr>
            <p:txBody>
              <a:bodyPr wrap="square" rtlCol="0">
                <a:spAutoFit/>
              </a:bodyPr>
              <a:lstStyle/>
              <a:p>
                <a:pPr algn="ctr"/>
                <a:r>
                  <a:rPr lang="en-US" sz="1600" dirty="0" smtClean="0"/>
                  <a:t>Integers</a:t>
                </a:r>
                <a:endParaRPr lang="en-IN" sz="1600" dirty="0"/>
              </a:p>
            </p:txBody>
          </p:sp>
          <p:sp>
            <p:nvSpPr>
              <p:cNvPr id="17" name="TextBox 16"/>
              <p:cNvSpPr txBox="1"/>
              <p:nvPr/>
            </p:nvSpPr>
            <p:spPr>
              <a:xfrm>
                <a:off x="4388335" y="5603239"/>
                <a:ext cx="1428760" cy="1310130"/>
              </a:xfrm>
              <a:prstGeom prst="rect">
                <a:avLst/>
              </a:prstGeom>
              <a:noFill/>
            </p:spPr>
            <p:txBody>
              <a:bodyPr wrap="square" rtlCol="0">
                <a:spAutoFit/>
              </a:bodyPr>
              <a:lstStyle/>
              <a:p>
                <a:pPr algn="ctr"/>
                <a:r>
                  <a:rPr lang="en-US" sz="1600" dirty="0" smtClean="0"/>
                  <a:t>This cone holds the Real Number system</a:t>
                </a:r>
                <a:endParaRPr lang="en-IN" sz="1600" dirty="0"/>
              </a:p>
            </p:txBody>
          </p:sp>
          <p:sp>
            <p:nvSpPr>
              <p:cNvPr id="33" name="TextBox 32"/>
              <p:cNvSpPr txBox="1"/>
              <p:nvPr/>
            </p:nvSpPr>
            <p:spPr>
              <a:xfrm>
                <a:off x="4126044" y="4647518"/>
                <a:ext cx="2216538" cy="411755"/>
              </a:xfrm>
              <a:prstGeom prst="rect">
                <a:avLst/>
              </a:prstGeom>
              <a:noFill/>
            </p:spPr>
            <p:txBody>
              <a:bodyPr wrap="square" rtlCol="0">
                <a:spAutoFit/>
              </a:bodyPr>
              <a:lstStyle/>
              <a:p>
                <a:pPr algn="ctr"/>
                <a:r>
                  <a:rPr lang="en-US" sz="1600" dirty="0" smtClean="0"/>
                  <a:t>Rational Numbers</a:t>
                </a:r>
                <a:endParaRPr lang="en-IN" sz="1600" dirty="0"/>
              </a:p>
            </p:txBody>
          </p:sp>
        </p:grpSp>
        <p:cxnSp>
          <p:nvCxnSpPr>
            <p:cNvPr id="20" name="Straight Connector 19"/>
            <p:cNvCxnSpPr>
              <a:stCxn id="13" idx="3"/>
            </p:cNvCxnSpPr>
            <p:nvPr/>
          </p:nvCxnSpPr>
          <p:spPr>
            <a:xfrm rot="16200000" flipH="1">
              <a:off x="2871927" y="4586424"/>
              <a:ext cx="3101710" cy="14414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3" idx="5"/>
            </p:cNvCxnSpPr>
            <p:nvPr/>
          </p:nvCxnSpPr>
          <p:spPr>
            <a:xfrm rot="5400000">
              <a:off x="4392431" y="4578805"/>
              <a:ext cx="3101708" cy="14566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Rounded Rectangle 29"/>
          <p:cNvSpPr/>
          <p:nvPr/>
        </p:nvSpPr>
        <p:spPr>
          <a:xfrm>
            <a:off x="7358082" y="2571744"/>
            <a:ext cx="1571636" cy="3571900"/>
          </a:xfrm>
          <a:prstGeom prst="roundRect">
            <a:avLst>
              <a:gd name="adj" fmla="val 5086"/>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dirty="0" smtClean="0">
                <a:solidFill>
                  <a:schemeClr val="tx1"/>
                </a:solidFill>
              </a:rPr>
              <a:t>0   </a:t>
            </a:r>
          </a:p>
          <a:p>
            <a:pPr algn="ctr">
              <a:lnSpc>
                <a:spcPct val="150000"/>
              </a:lnSpc>
            </a:pPr>
            <a:r>
              <a:rPr lang="en-US" dirty="0" smtClean="0">
                <a:solidFill>
                  <a:schemeClr val="tx1"/>
                </a:solidFill>
              </a:rPr>
              <a:t>1    2   3    15    10    5/6    3 </a:t>
            </a:r>
          </a:p>
          <a:p>
            <a:pPr algn="ctr">
              <a:lnSpc>
                <a:spcPct val="150000"/>
              </a:lnSpc>
            </a:pPr>
            <a:r>
              <a:rPr lang="en-US" dirty="0" smtClean="0">
                <a:solidFill>
                  <a:schemeClr val="tx1"/>
                </a:solidFill>
              </a:rPr>
              <a:t>.009   1.76   3/2   p/q   3.12   -1   -3         -2/17  -2</a:t>
            </a:r>
            <a:endParaRPr lang="en-IN" dirty="0">
              <a:solidFill>
                <a:schemeClr val="tx1"/>
              </a:solidFill>
            </a:endParaRPr>
          </a:p>
        </p:txBody>
      </p:sp>
      <p:sp>
        <p:nvSpPr>
          <p:cNvPr id="32" name="Rounded Rectangle 31"/>
          <p:cNvSpPr/>
          <p:nvPr/>
        </p:nvSpPr>
        <p:spPr>
          <a:xfrm>
            <a:off x="1428728" y="4643446"/>
            <a:ext cx="2643206" cy="2000264"/>
          </a:xfrm>
          <a:prstGeom prst="roundRect">
            <a:avLst>
              <a:gd name="adj" fmla="val 5086"/>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600" b="1" i="1" dirty="0" smtClean="0">
                <a:solidFill>
                  <a:schemeClr val="tx1"/>
                </a:solidFill>
              </a:rPr>
              <a:t>Ice Cream Flavours</a:t>
            </a:r>
          </a:p>
          <a:p>
            <a:pPr algn="ctr">
              <a:lnSpc>
                <a:spcPct val="150000"/>
              </a:lnSpc>
            </a:pPr>
            <a:r>
              <a:rPr lang="en-US" sz="1300" b="1" dirty="0" smtClean="0">
                <a:solidFill>
                  <a:schemeClr val="tx1"/>
                </a:solidFill>
              </a:rPr>
              <a:t>Natural : Vanilla</a:t>
            </a:r>
          </a:p>
          <a:p>
            <a:pPr algn="ctr">
              <a:lnSpc>
                <a:spcPct val="150000"/>
              </a:lnSpc>
            </a:pPr>
            <a:r>
              <a:rPr lang="en-US" sz="1300" b="1" dirty="0" smtClean="0">
                <a:solidFill>
                  <a:schemeClr val="tx1"/>
                </a:solidFill>
              </a:rPr>
              <a:t>Whole No. :  Mint</a:t>
            </a:r>
          </a:p>
          <a:p>
            <a:pPr algn="ctr">
              <a:lnSpc>
                <a:spcPct val="150000"/>
              </a:lnSpc>
            </a:pPr>
            <a:r>
              <a:rPr lang="en-US" sz="1300" b="1" dirty="0" smtClean="0">
                <a:solidFill>
                  <a:schemeClr val="tx1"/>
                </a:solidFill>
              </a:rPr>
              <a:t>Integers :Pinky Cotton candy</a:t>
            </a:r>
          </a:p>
          <a:p>
            <a:pPr algn="ctr">
              <a:lnSpc>
                <a:spcPct val="150000"/>
              </a:lnSpc>
            </a:pPr>
            <a:r>
              <a:rPr lang="en-US" sz="1300" b="1" dirty="0" smtClean="0">
                <a:solidFill>
                  <a:schemeClr val="tx1"/>
                </a:solidFill>
              </a:rPr>
              <a:t>Rational  No.: Blue Dart </a:t>
            </a:r>
          </a:p>
          <a:p>
            <a:pPr algn="ctr">
              <a:lnSpc>
                <a:spcPct val="150000"/>
              </a:lnSpc>
            </a:pPr>
            <a:r>
              <a:rPr lang="en-US" sz="1300" b="1" dirty="0" smtClean="0">
                <a:solidFill>
                  <a:schemeClr val="tx1"/>
                </a:solidFill>
              </a:rPr>
              <a:t>Any color to cone.</a:t>
            </a:r>
            <a:endParaRPr lang="en-IN" sz="1300" b="1" dirty="0">
              <a:solidFill>
                <a:schemeClr val="tx1"/>
              </a:solidFill>
            </a:endParaRPr>
          </a:p>
        </p:txBody>
      </p:sp>
      <p:sp>
        <p:nvSpPr>
          <p:cNvPr id="34" name="Rounded Rectangle 33"/>
          <p:cNvSpPr/>
          <p:nvPr/>
        </p:nvSpPr>
        <p:spPr>
          <a:xfrm>
            <a:off x="714348" y="0"/>
            <a:ext cx="571504" cy="6858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2800" b="1" dirty="0" smtClean="0">
                <a:solidFill>
                  <a:srgbClr val="FFFF00"/>
                </a:solidFill>
                <a:latin typeface="Eras Bold ITC" pitchFamily="34" charset="0"/>
              </a:rPr>
              <a:t>ACTIVITY</a:t>
            </a:r>
            <a:endParaRPr lang="en-IN" sz="2800" b="1" dirty="0">
              <a:solidFill>
                <a:srgbClr val="FFFF00"/>
              </a:solidFill>
              <a:latin typeface="Eras Bold ITC"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sz="4000" dirty="0" smtClean="0">
                <a:latin typeface="Eras Bold ITC" pitchFamily="34" charset="0"/>
              </a:rPr>
              <a:t>POSITIVE </a:t>
            </a:r>
            <a:br>
              <a:rPr lang="en-US" sz="4000" dirty="0" smtClean="0">
                <a:latin typeface="Eras Bold ITC" pitchFamily="34" charset="0"/>
              </a:rPr>
            </a:br>
            <a:r>
              <a:rPr lang="en-US" sz="4000" dirty="0" smtClean="0">
                <a:latin typeface="Eras Bold ITC" pitchFamily="34" charset="0"/>
              </a:rPr>
              <a:t>RATIONAL NUMBERS</a:t>
            </a:r>
            <a:endParaRPr lang="en-IN" sz="4000" dirty="0" smtClean="0">
              <a:latin typeface="Eras Bold ITC" pitchFamily="34" charset="0"/>
            </a:endParaRPr>
          </a:p>
        </p:txBody>
      </p:sp>
      <p:sp>
        <p:nvSpPr>
          <p:cNvPr id="4" name="Content Placeholder 3"/>
          <p:cNvSpPr>
            <a:spLocks noGrp="1"/>
          </p:cNvSpPr>
          <p:nvPr>
            <p:ph idx="4294967295"/>
          </p:nvPr>
        </p:nvSpPr>
        <p:spPr>
          <a:xfrm>
            <a:off x="1385919" y="2000240"/>
            <a:ext cx="7758113" cy="2900362"/>
          </a:xfrm>
        </p:spPr>
        <p:txBody>
          <a:bodyPr/>
          <a:lstStyle/>
          <a:p>
            <a:r>
              <a:rPr lang="en-US" dirty="0" smtClean="0"/>
              <a:t>If the numerator and denominator of a rational number have the same sign, it is called a POSITIVE RATIONAL NUMBER.</a:t>
            </a:r>
          </a:p>
          <a:p>
            <a:endParaRPr lang="en-US" dirty="0" smtClean="0"/>
          </a:p>
          <a:p>
            <a:r>
              <a:rPr lang="en-US" dirty="0" smtClean="0"/>
              <a:t>For Example : -</a:t>
            </a:r>
            <a:endParaRPr lang="en-IN" dirty="0"/>
          </a:p>
        </p:txBody>
      </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pic>
        <p:nvPicPr>
          <p:cNvPr id="1945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000496" y="4286256"/>
            <a:ext cx="1285884" cy="857256"/>
          </a:xfrm>
          <a:prstGeom prst="rect">
            <a:avLst/>
          </a:prstGeom>
          <a:noFill/>
        </p:spPr>
      </p:pic>
      <p:pic>
        <p:nvPicPr>
          <p:cNvPr id="7" name="Picture 2" descr="Book Teacher - Vector Illustration. Royalty Free Cliparts, Vectors ..."/>
          <p:cNvPicPr>
            <a:picLocks noChangeAspect="1" noChangeArrowheads="1"/>
          </p:cNvPicPr>
          <p:nvPr/>
        </p:nvPicPr>
        <p:blipFill>
          <a:blip r:embed="rId3"/>
          <a:srcRect/>
          <a:stretch>
            <a:fillRect/>
          </a:stretch>
        </p:blipFill>
        <p:spPr bwMode="auto">
          <a:xfrm>
            <a:off x="5466922" y="3364586"/>
            <a:ext cx="3625525" cy="343030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template 9">
      <a:dk1>
        <a:srgbClr val="292929"/>
      </a:dk1>
      <a:lt1>
        <a:srgbClr val="FFFFFF"/>
      </a:lt1>
      <a:dk2>
        <a:srgbClr val="4D4D4D"/>
      </a:dk2>
      <a:lt2>
        <a:srgbClr val="163905"/>
      </a:lt2>
      <a:accent1>
        <a:srgbClr val="33740E"/>
      </a:accent1>
      <a:accent2>
        <a:srgbClr val="59AE11"/>
      </a:accent2>
      <a:accent3>
        <a:srgbClr val="FFFFFF"/>
      </a:accent3>
      <a:accent4>
        <a:srgbClr val="212121"/>
      </a:accent4>
      <a:accent5>
        <a:srgbClr val="ADBCAA"/>
      </a:accent5>
      <a:accent6>
        <a:srgbClr val="509D0E"/>
      </a:accent6>
      <a:hlink>
        <a:srgbClr val="A8D717"/>
      </a:hlink>
      <a:folHlink>
        <a:srgbClr val="DDDDDD"/>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5F5F5F"/>
        </a:dk1>
        <a:lt1>
          <a:srgbClr val="FFFFFF"/>
        </a:lt1>
        <a:dk2>
          <a:srgbClr val="4D4D4D"/>
        </a:dk2>
        <a:lt2>
          <a:srgbClr val="178A1F"/>
        </a:lt2>
        <a:accent1>
          <a:srgbClr val="7AC876"/>
        </a:accent1>
        <a:accent2>
          <a:srgbClr val="1CA826"/>
        </a:accent2>
        <a:accent3>
          <a:srgbClr val="FFFFFF"/>
        </a:accent3>
        <a:accent4>
          <a:srgbClr val="505050"/>
        </a:accent4>
        <a:accent5>
          <a:srgbClr val="BEE0BD"/>
        </a:accent5>
        <a:accent6>
          <a:srgbClr val="189821"/>
        </a:accent6>
        <a:hlink>
          <a:srgbClr val="45BF48"/>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5F5F5F"/>
        </a:dk1>
        <a:lt1>
          <a:srgbClr val="FFFFFF"/>
        </a:lt1>
        <a:dk2>
          <a:srgbClr val="4D4D4D"/>
        </a:dk2>
        <a:lt2>
          <a:srgbClr val="0D5F00"/>
        </a:lt2>
        <a:accent1>
          <a:srgbClr val="0D8B03"/>
        </a:accent1>
        <a:accent2>
          <a:srgbClr val="CFC60B"/>
        </a:accent2>
        <a:accent3>
          <a:srgbClr val="FFFFFF"/>
        </a:accent3>
        <a:accent4>
          <a:srgbClr val="505050"/>
        </a:accent4>
        <a:accent5>
          <a:srgbClr val="AAC4AA"/>
        </a:accent5>
        <a:accent6>
          <a:srgbClr val="BBB309"/>
        </a:accent6>
        <a:hlink>
          <a:srgbClr val="40BC14"/>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292929"/>
        </a:dk1>
        <a:lt1>
          <a:srgbClr val="FFFFFF"/>
        </a:lt1>
        <a:dk2>
          <a:srgbClr val="4D4D4D"/>
        </a:dk2>
        <a:lt2>
          <a:srgbClr val="0D5F00"/>
        </a:lt2>
        <a:accent1>
          <a:srgbClr val="0D8B03"/>
        </a:accent1>
        <a:accent2>
          <a:srgbClr val="CFC60B"/>
        </a:accent2>
        <a:accent3>
          <a:srgbClr val="FFFFFF"/>
        </a:accent3>
        <a:accent4>
          <a:srgbClr val="212121"/>
        </a:accent4>
        <a:accent5>
          <a:srgbClr val="AAC4AA"/>
        </a:accent5>
        <a:accent6>
          <a:srgbClr val="BBB309"/>
        </a:accent6>
        <a:hlink>
          <a:srgbClr val="40BC14"/>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292929"/>
        </a:dk1>
        <a:lt1>
          <a:srgbClr val="FFFFFF"/>
        </a:lt1>
        <a:dk2>
          <a:srgbClr val="4D4D4D"/>
        </a:dk2>
        <a:lt2>
          <a:srgbClr val="176E00"/>
        </a:lt2>
        <a:accent1>
          <a:srgbClr val="4AB515"/>
        </a:accent1>
        <a:accent2>
          <a:srgbClr val="4A4C8B"/>
        </a:accent2>
        <a:accent3>
          <a:srgbClr val="FFFFFF"/>
        </a:accent3>
        <a:accent4>
          <a:srgbClr val="212121"/>
        </a:accent4>
        <a:accent5>
          <a:srgbClr val="B1D7AA"/>
        </a:accent5>
        <a:accent6>
          <a:srgbClr val="42447D"/>
        </a:accent6>
        <a:hlink>
          <a:srgbClr val="2A8C16"/>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292929"/>
        </a:dk1>
        <a:lt1>
          <a:srgbClr val="FFFFFF"/>
        </a:lt1>
        <a:dk2>
          <a:srgbClr val="4D4D4D"/>
        </a:dk2>
        <a:lt2>
          <a:srgbClr val="176E00"/>
        </a:lt2>
        <a:accent1>
          <a:srgbClr val="4AB515"/>
        </a:accent1>
        <a:accent2>
          <a:srgbClr val="4A4C8B"/>
        </a:accent2>
        <a:accent3>
          <a:srgbClr val="FFFFFF"/>
        </a:accent3>
        <a:accent4>
          <a:srgbClr val="212121"/>
        </a:accent4>
        <a:accent5>
          <a:srgbClr val="B1D7AA"/>
        </a:accent5>
        <a:accent6>
          <a:srgbClr val="42447D"/>
        </a:accent6>
        <a:hlink>
          <a:srgbClr val="F3D05E"/>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292929"/>
        </a:dk1>
        <a:lt1>
          <a:srgbClr val="FFFFFF"/>
        </a:lt1>
        <a:dk2>
          <a:srgbClr val="4D4D4D"/>
        </a:dk2>
        <a:lt2>
          <a:srgbClr val="376B20"/>
        </a:lt2>
        <a:accent1>
          <a:srgbClr val="448625"/>
        </a:accent1>
        <a:accent2>
          <a:srgbClr val="72C03B"/>
        </a:accent2>
        <a:accent3>
          <a:srgbClr val="FFFFFF"/>
        </a:accent3>
        <a:accent4>
          <a:srgbClr val="212121"/>
        </a:accent4>
        <a:accent5>
          <a:srgbClr val="B0C3AC"/>
        </a:accent5>
        <a:accent6>
          <a:srgbClr val="67AE35"/>
        </a:accent6>
        <a:hlink>
          <a:srgbClr val="5DB52A"/>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292929"/>
        </a:dk1>
        <a:lt1>
          <a:srgbClr val="FFFFFF"/>
        </a:lt1>
        <a:dk2>
          <a:srgbClr val="4D4D4D"/>
        </a:dk2>
        <a:lt2>
          <a:srgbClr val="095000"/>
        </a:lt2>
        <a:accent1>
          <a:srgbClr val="086500"/>
        </a:accent1>
        <a:accent2>
          <a:srgbClr val="22A300"/>
        </a:accent2>
        <a:accent3>
          <a:srgbClr val="FFFFFF"/>
        </a:accent3>
        <a:accent4>
          <a:srgbClr val="212121"/>
        </a:accent4>
        <a:accent5>
          <a:srgbClr val="AAB8AA"/>
        </a:accent5>
        <a:accent6>
          <a:srgbClr val="1E9300"/>
        </a:accent6>
        <a:hlink>
          <a:srgbClr val="31C201"/>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292929"/>
        </a:dk1>
        <a:lt1>
          <a:srgbClr val="FFFFFF"/>
        </a:lt1>
        <a:dk2>
          <a:srgbClr val="4D4D4D"/>
        </a:dk2>
        <a:lt2>
          <a:srgbClr val="003D20"/>
        </a:lt2>
        <a:accent1>
          <a:srgbClr val="069E30"/>
        </a:accent1>
        <a:accent2>
          <a:srgbClr val="008A34"/>
        </a:accent2>
        <a:accent3>
          <a:srgbClr val="FFFFFF"/>
        </a:accent3>
        <a:accent4>
          <a:srgbClr val="212121"/>
        </a:accent4>
        <a:accent5>
          <a:srgbClr val="AACCAD"/>
        </a:accent5>
        <a:accent6>
          <a:srgbClr val="007D2E"/>
        </a:accent6>
        <a:hlink>
          <a:srgbClr val="01BB2D"/>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292929"/>
        </a:dk1>
        <a:lt1>
          <a:srgbClr val="FFFFFF"/>
        </a:lt1>
        <a:dk2>
          <a:srgbClr val="4D4D4D"/>
        </a:dk2>
        <a:lt2>
          <a:srgbClr val="163905"/>
        </a:lt2>
        <a:accent1>
          <a:srgbClr val="33740E"/>
        </a:accent1>
        <a:accent2>
          <a:srgbClr val="59AE11"/>
        </a:accent2>
        <a:accent3>
          <a:srgbClr val="FFFFFF"/>
        </a:accent3>
        <a:accent4>
          <a:srgbClr val="212121"/>
        </a:accent4>
        <a:accent5>
          <a:srgbClr val="ADBCAA"/>
        </a:accent5>
        <a:accent6>
          <a:srgbClr val="509D0E"/>
        </a:accent6>
        <a:hlink>
          <a:srgbClr val="A8D717"/>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mplate 9">
    <a:dk1>
      <a:srgbClr val="292929"/>
    </a:dk1>
    <a:lt1>
      <a:srgbClr val="FFFFFF"/>
    </a:lt1>
    <a:dk2>
      <a:srgbClr val="4D4D4D"/>
    </a:dk2>
    <a:lt2>
      <a:srgbClr val="163905"/>
    </a:lt2>
    <a:accent1>
      <a:srgbClr val="33740E"/>
    </a:accent1>
    <a:accent2>
      <a:srgbClr val="59AE11"/>
    </a:accent2>
    <a:accent3>
      <a:srgbClr val="FFFFFF"/>
    </a:accent3>
    <a:accent4>
      <a:srgbClr val="212121"/>
    </a:accent4>
    <a:accent5>
      <a:srgbClr val="ADBCAA"/>
    </a:accent5>
    <a:accent6>
      <a:srgbClr val="509D0E"/>
    </a:accent6>
    <a:hlink>
      <a:srgbClr val="A8D717"/>
    </a:hlink>
    <a:folHlink>
      <a:srgbClr val="DDDDDD"/>
    </a:folHlink>
  </a:clrScheme>
</a:themeOverride>
</file>

<file path=docProps/app.xml><?xml version="1.0" encoding="utf-8"?>
<Properties xmlns="http://schemas.openxmlformats.org/officeDocument/2006/extended-properties" xmlns:vt="http://schemas.openxmlformats.org/officeDocument/2006/docPropsVTypes">
  <Template/>
  <TotalTime>1499</TotalTime>
  <Words>1618</Words>
  <Application>Microsoft PowerPoint</Application>
  <PresentationFormat>On-screen Show (4:3)</PresentationFormat>
  <Paragraphs>293</Paragraphs>
  <Slides>51</Slides>
  <Notes>3</Notes>
  <HiddenSlides>0</HiddenSlides>
  <MMClips>2</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template</vt:lpstr>
      <vt:lpstr>Rational Numbers   as  Decimals</vt:lpstr>
      <vt:lpstr>Slide 2</vt:lpstr>
      <vt:lpstr>LETS REWIND OUR KNOWLEDGE</vt:lpstr>
      <vt:lpstr>Number System includes…..</vt:lpstr>
      <vt:lpstr>Introduction</vt:lpstr>
      <vt:lpstr>RATIONAL NUMBERS</vt:lpstr>
      <vt:lpstr>Venn Diagram</vt:lpstr>
      <vt:lpstr>Slide 8</vt:lpstr>
      <vt:lpstr>POSITIVE  RATIONAL NUMBERS</vt:lpstr>
      <vt:lpstr>NEGATIVE  RATIONAL NUMBERS</vt:lpstr>
      <vt:lpstr>STANDARD FORM</vt:lpstr>
      <vt:lpstr>ABSOLUTE VALUE OF A RATIONAL NUMBER </vt:lpstr>
      <vt:lpstr>Representation of Rational Number on a Number Line</vt:lpstr>
      <vt:lpstr>WHY IS BASEBALL LIKE CAKE ?</vt:lpstr>
      <vt:lpstr>Slide 15</vt:lpstr>
      <vt:lpstr>Slide 16</vt:lpstr>
      <vt:lpstr>Addition of  Rational numbers</vt:lpstr>
      <vt:lpstr>Addition of  Rational numbers</vt:lpstr>
      <vt:lpstr>Addition of  Rational numbers</vt:lpstr>
      <vt:lpstr>Slide 20</vt:lpstr>
      <vt:lpstr>Slide 21</vt:lpstr>
      <vt:lpstr>Subtraction  of Rational numbers</vt:lpstr>
      <vt:lpstr>Slide 23</vt:lpstr>
      <vt:lpstr>Examples to illustrate these properties</vt:lpstr>
      <vt:lpstr>Some more examples</vt:lpstr>
      <vt:lpstr>Slide 26</vt:lpstr>
      <vt:lpstr>Multiplication of rational numbers</vt:lpstr>
      <vt:lpstr>PROPERTIES OF MULTIPLICATION OF RATIONAL NUMBERS </vt:lpstr>
      <vt:lpstr>Slide 29</vt:lpstr>
      <vt:lpstr>Slide 30</vt:lpstr>
      <vt:lpstr>Slide 31</vt:lpstr>
      <vt:lpstr>Slide 32</vt:lpstr>
      <vt:lpstr>Slide 33</vt:lpstr>
      <vt:lpstr>Conversion of Fraction to Decimals</vt:lpstr>
      <vt:lpstr>Slide 35</vt:lpstr>
      <vt:lpstr>Rational Numbers as Decimals</vt:lpstr>
      <vt:lpstr>Slide 37</vt:lpstr>
      <vt:lpstr>Terminating Decimals</vt:lpstr>
      <vt:lpstr>Non – Terminating but repeating</vt:lpstr>
      <vt:lpstr>CONVERSION OF TERMINATING DECIMALS INTO RATIONAL NUMBERS</vt:lpstr>
      <vt:lpstr>For Example</vt:lpstr>
      <vt:lpstr>OPERATIONS ON DECIMAL NUMBERS</vt:lpstr>
      <vt:lpstr>Addition </vt:lpstr>
      <vt:lpstr>Common error when adding decimals</vt:lpstr>
      <vt:lpstr>Subtraction </vt:lpstr>
      <vt:lpstr>Common error when multiplying decimals</vt:lpstr>
      <vt:lpstr>Multiplication </vt:lpstr>
      <vt:lpstr>Multiplication of Decimals is fun…</vt:lpstr>
      <vt:lpstr>Divide Decimals</vt:lpstr>
      <vt:lpstr>Mind Mapping </vt:lpstr>
      <vt:lpstr>Slide 51</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dc:creator>
  <cp:lastModifiedBy>rajni bala</cp:lastModifiedBy>
  <cp:revision>200</cp:revision>
  <dcterms:created xsi:type="dcterms:W3CDTF">2006-06-13T14:03:21Z</dcterms:created>
  <dcterms:modified xsi:type="dcterms:W3CDTF">2020-04-28T11:24:56Z</dcterms:modified>
</cp:coreProperties>
</file>